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1" r:id="rId1"/>
    <p:sldMasterId id="2147483763" r:id="rId2"/>
  </p:sldMasterIdLst>
  <p:notesMasterIdLst>
    <p:notesMasterId r:id="rId36"/>
  </p:notesMasterIdLst>
  <p:handoutMasterIdLst>
    <p:handoutMasterId r:id="rId37"/>
  </p:handoutMasterIdLst>
  <p:sldIdLst>
    <p:sldId id="256" r:id="rId3"/>
    <p:sldId id="308" r:id="rId4"/>
    <p:sldId id="310" r:id="rId5"/>
    <p:sldId id="311" r:id="rId6"/>
    <p:sldId id="312" r:id="rId7"/>
    <p:sldId id="313" r:id="rId8"/>
    <p:sldId id="314" r:id="rId9"/>
    <p:sldId id="315" r:id="rId10"/>
    <p:sldId id="316" r:id="rId11"/>
    <p:sldId id="295" r:id="rId12"/>
    <p:sldId id="298" r:id="rId13"/>
    <p:sldId id="257" r:id="rId14"/>
    <p:sldId id="273" r:id="rId15"/>
    <p:sldId id="296" r:id="rId16"/>
    <p:sldId id="297" r:id="rId17"/>
    <p:sldId id="258" r:id="rId18"/>
    <p:sldId id="259" r:id="rId19"/>
    <p:sldId id="276" r:id="rId20"/>
    <p:sldId id="260" r:id="rId21"/>
    <p:sldId id="261" r:id="rId22"/>
    <p:sldId id="263" r:id="rId23"/>
    <p:sldId id="265" r:id="rId24"/>
    <p:sldId id="266" r:id="rId25"/>
    <p:sldId id="277" r:id="rId26"/>
    <p:sldId id="317" r:id="rId27"/>
    <p:sldId id="318" r:id="rId28"/>
    <p:sldId id="319" r:id="rId29"/>
    <p:sldId id="320" r:id="rId30"/>
    <p:sldId id="321" r:id="rId31"/>
    <p:sldId id="302" r:id="rId32"/>
    <p:sldId id="303" r:id="rId33"/>
    <p:sldId id="304" r:id="rId34"/>
    <p:sldId id="272" r:id="rId35"/>
  </p:sldIdLst>
  <p:sldSz cx="9144000" cy="6858000" type="screen4x3"/>
  <p:notesSz cx="7004050" cy="92233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7030A0"/>
    <a:srgbClr val="0070C0"/>
    <a:srgbClr val="10F4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4660"/>
  </p:normalViewPr>
  <p:slideViewPr>
    <p:cSldViewPr>
      <p:cViewPr varScale="1">
        <p:scale>
          <a:sx n="99" d="100"/>
          <a:sy n="99" d="100"/>
        </p:scale>
        <p:origin x="-83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2" d="100"/>
          <a:sy n="92" d="100"/>
        </p:scale>
        <p:origin x="-3732" y="-108"/>
      </p:cViewPr>
      <p:guideLst>
        <p:guide orient="horz" pos="2904"/>
        <p:guide pos="220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35088" cy="461567"/>
          </a:xfrm>
          <a:prstGeom prst="rect">
            <a:avLst/>
          </a:prstGeom>
        </p:spPr>
        <p:txBody>
          <a:bodyPr vert="horz" lIns="92369" tIns="46185" rIns="92369" bIns="46185" rtlCol="0"/>
          <a:lstStyle>
            <a:lvl1pPr algn="l">
              <a:defRPr sz="1200"/>
            </a:lvl1pPr>
          </a:lstStyle>
          <a:p>
            <a:endParaRPr lang="en-US" dirty="0"/>
          </a:p>
        </p:txBody>
      </p:sp>
      <p:sp>
        <p:nvSpPr>
          <p:cNvPr id="3" name="Date Placeholder 2"/>
          <p:cNvSpPr>
            <a:spLocks noGrp="1"/>
          </p:cNvSpPr>
          <p:nvPr>
            <p:ph type="dt" sz="quarter" idx="1"/>
          </p:nvPr>
        </p:nvSpPr>
        <p:spPr>
          <a:xfrm>
            <a:off x="3967341" y="3"/>
            <a:ext cx="3035088" cy="461567"/>
          </a:xfrm>
          <a:prstGeom prst="rect">
            <a:avLst/>
          </a:prstGeom>
        </p:spPr>
        <p:txBody>
          <a:bodyPr vert="horz" lIns="92369" tIns="46185" rIns="92369" bIns="46185" rtlCol="0"/>
          <a:lstStyle>
            <a:lvl1pPr algn="r">
              <a:defRPr sz="1200"/>
            </a:lvl1pPr>
          </a:lstStyle>
          <a:p>
            <a:fld id="{8472BEFD-F131-47F9-ACDF-176D9BFCE21D}" type="datetimeFigureOut">
              <a:rPr lang="en-US" smtClean="0"/>
              <a:t>9/12/2014</a:t>
            </a:fld>
            <a:endParaRPr lang="en-US" dirty="0"/>
          </a:p>
        </p:txBody>
      </p:sp>
      <p:sp>
        <p:nvSpPr>
          <p:cNvPr id="4" name="Footer Placeholder 3"/>
          <p:cNvSpPr>
            <a:spLocks noGrp="1"/>
          </p:cNvSpPr>
          <p:nvPr>
            <p:ph type="ftr" sz="quarter" idx="2"/>
          </p:nvPr>
        </p:nvSpPr>
        <p:spPr>
          <a:xfrm>
            <a:off x="0" y="8760219"/>
            <a:ext cx="3035088" cy="461567"/>
          </a:xfrm>
          <a:prstGeom prst="rect">
            <a:avLst/>
          </a:prstGeom>
        </p:spPr>
        <p:txBody>
          <a:bodyPr vert="horz" lIns="92369" tIns="46185" rIns="92369" bIns="4618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7341" y="8760219"/>
            <a:ext cx="3035088" cy="461567"/>
          </a:xfrm>
          <a:prstGeom prst="rect">
            <a:avLst/>
          </a:prstGeom>
        </p:spPr>
        <p:txBody>
          <a:bodyPr vert="horz" lIns="92369" tIns="46185" rIns="92369" bIns="46185" rtlCol="0" anchor="b"/>
          <a:lstStyle>
            <a:lvl1pPr algn="r">
              <a:defRPr sz="1200"/>
            </a:lvl1pPr>
          </a:lstStyle>
          <a:p>
            <a:fld id="{BF1AEF1D-CCD9-4BB3-858C-2399AD191545}" type="slidenum">
              <a:rPr lang="en-US" smtClean="0"/>
              <a:t>‹#›</a:t>
            </a:fld>
            <a:endParaRPr lang="en-US" dirty="0"/>
          </a:p>
        </p:txBody>
      </p:sp>
    </p:spTree>
    <p:extLst>
      <p:ext uri="{BB962C8B-B14F-4D97-AF65-F5344CB8AC3E}">
        <p14:creationId xmlns:p14="http://schemas.microsoft.com/office/powerpoint/2010/main" val="3155565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35088" cy="461567"/>
          </a:xfrm>
          <a:prstGeom prst="rect">
            <a:avLst/>
          </a:prstGeom>
        </p:spPr>
        <p:txBody>
          <a:bodyPr vert="horz" lIns="92369" tIns="46185" rIns="92369" bIns="46185" rtlCol="0"/>
          <a:lstStyle>
            <a:lvl1pPr algn="l">
              <a:defRPr sz="1200"/>
            </a:lvl1pPr>
          </a:lstStyle>
          <a:p>
            <a:endParaRPr lang="en-US" dirty="0"/>
          </a:p>
        </p:txBody>
      </p:sp>
      <p:sp>
        <p:nvSpPr>
          <p:cNvPr id="3" name="Date Placeholder 2"/>
          <p:cNvSpPr>
            <a:spLocks noGrp="1"/>
          </p:cNvSpPr>
          <p:nvPr>
            <p:ph type="dt" idx="1"/>
          </p:nvPr>
        </p:nvSpPr>
        <p:spPr>
          <a:xfrm>
            <a:off x="3967341" y="3"/>
            <a:ext cx="3035088" cy="461567"/>
          </a:xfrm>
          <a:prstGeom prst="rect">
            <a:avLst/>
          </a:prstGeom>
        </p:spPr>
        <p:txBody>
          <a:bodyPr vert="horz" lIns="92369" tIns="46185" rIns="92369" bIns="46185" rtlCol="0"/>
          <a:lstStyle>
            <a:lvl1pPr algn="r">
              <a:defRPr sz="1200"/>
            </a:lvl1pPr>
          </a:lstStyle>
          <a:p>
            <a:fld id="{AAEB3C89-CB64-4BAB-96EC-2185ACEB5142}" type="datetimeFigureOut">
              <a:rPr lang="en-US" smtClean="0"/>
              <a:pPr/>
              <a:t>9/12/2014</a:t>
            </a:fld>
            <a:endParaRPr lang="en-US" dirty="0"/>
          </a:p>
        </p:txBody>
      </p:sp>
      <p:sp>
        <p:nvSpPr>
          <p:cNvPr id="4" name="Slide Image Placeholder 3"/>
          <p:cNvSpPr>
            <a:spLocks noGrp="1" noRot="1" noChangeAspect="1"/>
          </p:cNvSpPr>
          <p:nvPr>
            <p:ph type="sldImg" idx="2"/>
          </p:nvPr>
        </p:nvSpPr>
        <p:spPr>
          <a:xfrm>
            <a:off x="1195388" y="692150"/>
            <a:ext cx="4613275" cy="3459163"/>
          </a:xfrm>
          <a:prstGeom prst="rect">
            <a:avLst/>
          </a:prstGeom>
          <a:noFill/>
          <a:ln w="12700">
            <a:solidFill>
              <a:prstClr val="black"/>
            </a:solidFill>
          </a:ln>
        </p:spPr>
        <p:txBody>
          <a:bodyPr vert="horz" lIns="92369" tIns="46185" rIns="92369" bIns="46185" rtlCol="0" anchor="ctr"/>
          <a:lstStyle/>
          <a:p>
            <a:endParaRPr lang="en-US" dirty="0"/>
          </a:p>
        </p:txBody>
      </p:sp>
      <p:sp>
        <p:nvSpPr>
          <p:cNvPr id="5" name="Notes Placeholder 4"/>
          <p:cNvSpPr>
            <a:spLocks noGrp="1"/>
          </p:cNvSpPr>
          <p:nvPr>
            <p:ph type="body" sz="quarter" idx="3"/>
          </p:nvPr>
        </p:nvSpPr>
        <p:spPr>
          <a:xfrm>
            <a:off x="700405" y="4381700"/>
            <a:ext cx="5603240" cy="4149324"/>
          </a:xfrm>
          <a:prstGeom prst="rect">
            <a:avLst/>
          </a:prstGeom>
        </p:spPr>
        <p:txBody>
          <a:bodyPr vert="horz" lIns="92369" tIns="46185" rIns="92369" bIns="4618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219"/>
            <a:ext cx="3035088" cy="461567"/>
          </a:xfrm>
          <a:prstGeom prst="rect">
            <a:avLst/>
          </a:prstGeom>
        </p:spPr>
        <p:txBody>
          <a:bodyPr vert="horz" lIns="92369" tIns="46185" rIns="92369" bIns="4618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7341" y="8760219"/>
            <a:ext cx="3035088" cy="461567"/>
          </a:xfrm>
          <a:prstGeom prst="rect">
            <a:avLst/>
          </a:prstGeom>
        </p:spPr>
        <p:txBody>
          <a:bodyPr vert="horz" lIns="92369" tIns="46185" rIns="92369" bIns="46185" rtlCol="0" anchor="b"/>
          <a:lstStyle>
            <a:lvl1pPr algn="r">
              <a:defRPr sz="1200"/>
            </a:lvl1pPr>
          </a:lstStyle>
          <a:p>
            <a:fld id="{B0EED681-2652-4C12-B43E-28F28E54C1A8}" type="slidenum">
              <a:rPr lang="en-US" smtClean="0"/>
              <a:pPr/>
              <a:t>‹#›</a:t>
            </a:fld>
            <a:endParaRPr lang="en-US" dirty="0"/>
          </a:p>
        </p:txBody>
      </p:sp>
    </p:spTree>
    <p:extLst>
      <p:ext uri="{BB962C8B-B14F-4D97-AF65-F5344CB8AC3E}">
        <p14:creationId xmlns:p14="http://schemas.microsoft.com/office/powerpoint/2010/main" val="224692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EED681-2652-4C12-B43E-28F28E54C1A8}" type="slidenum">
              <a:rPr lang="en-US" smtClean="0"/>
              <a:pPr/>
              <a:t>0</a:t>
            </a:fld>
            <a:endParaRPr lang="en-US" dirty="0"/>
          </a:p>
        </p:txBody>
      </p:sp>
    </p:spTree>
    <p:extLst>
      <p:ext uri="{BB962C8B-B14F-4D97-AF65-F5344CB8AC3E}">
        <p14:creationId xmlns:p14="http://schemas.microsoft.com/office/powerpoint/2010/main" val="626127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EED681-2652-4C12-B43E-28F28E54C1A8}" type="slidenum">
              <a:rPr lang="en-US" smtClean="0"/>
              <a:pPr/>
              <a:t>28</a:t>
            </a:fld>
            <a:endParaRPr lang="en-US" dirty="0"/>
          </a:p>
        </p:txBody>
      </p:sp>
    </p:spTree>
    <p:extLst>
      <p:ext uri="{BB962C8B-B14F-4D97-AF65-F5344CB8AC3E}">
        <p14:creationId xmlns:p14="http://schemas.microsoft.com/office/powerpoint/2010/main" val="3489093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p:cNvSpPr>
            <a:spLocks noGrp="1" noRot="1" noChangeAspect="1" noChangeArrowheads="1" noTextEdit="1"/>
          </p:cNvSpPr>
          <p:nvPr>
            <p:ph type="sldImg"/>
          </p:nvPr>
        </p:nvSpPr>
        <p:spPr/>
      </p:sp>
      <p:sp>
        <p:nvSpPr>
          <p:cNvPr id="69636" name="Rectangle 3"/>
          <p:cNvSpPr>
            <a:spLocks noGrp="1" noChangeArrowheads="1"/>
          </p:cNvSpPr>
          <p:nvPr>
            <p:ph type="body" idx="1"/>
          </p:nvPr>
        </p:nvSpPr>
        <p:spPr>
          <a:noFill/>
        </p:spPr>
        <p:txBody>
          <a:bodyPr/>
          <a:lstStyle/>
          <a:p>
            <a:pPr eaLnBrk="1" hangingPunct="1"/>
            <a:endParaRPr lang="en-US" dirty="0" smtClean="0"/>
          </a:p>
        </p:txBody>
      </p:sp>
      <p:sp>
        <p:nvSpPr>
          <p:cNvPr id="2" name="Slide Number Placeholder 1"/>
          <p:cNvSpPr>
            <a:spLocks noGrp="1"/>
          </p:cNvSpPr>
          <p:nvPr>
            <p:ph type="sldNum" sz="quarter" idx="10"/>
          </p:nvPr>
        </p:nvSpPr>
        <p:spPr/>
        <p:txBody>
          <a:bodyPr/>
          <a:lstStyle/>
          <a:p>
            <a:fld id="{BBB4344D-6B9E-49CB-AB1A-C59D4912BB17}" type="slidenum">
              <a:rPr lang="en-US" smtClean="0"/>
              <a:t>29</a:t>
            </a:fld>
            <a:endParaRPr lang="en-US" dirty="0" smtClean="0"/>
          </a:p>
        </p:txBody>
      </p:sp>
      <p:sp>
        <p:nvSpPr>
          <p:cNvPr id="3" name="Footer Placeholder 2"/>
          <p:cNvSpPr>
            <a:spLocks noGrp="1"/>
          </p:cNvSpPr>
          <p:nvPr>
            <p:ph type="ftr" sz="quarter" idx="1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0B363B7-5321-46E7-BAAF-9EAC030608D0}" type="slidenum">
              <a:rPr lang="en-US" smtClean="0"/>
              <a:pPr/>
              <a:t>32</a:t>
            </a:fld>
            <a:endParaRPr lang="en-US" dirty="0"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xfrm>
            <a:off x="340038" y="4381106"/>
            <a:ext cx="6323983" cy="267752"/>
          </a:xfrm>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9" name="Text Box 44"/>
          <p:cNvSpPr txBox="1">
            <a:spLocks noChangeArrowheads="1"/>
          </p:cNvSpPr>
          <p:nvPr userDrawn="1"/>
        </p:nvSpPr>
        <p:spPr bwMode="auto">
          <a:xfrm>
            <a:off x="4705350" y="6644858"/>
            <a:ext cx="4286250" cy="122237"/>
          </a:xfrm>
          <a:prstGeom prst="rect">
            <a:avLst/>
          </a:prstGeom>
          <a:noFill/>
          <a:ln w="9525">
            <a:noFill/>
            <a:miter lim="800000"/>
            <a:headEnd/>
            <a:tailEnd/>
          </a:ln>
          <a:effectLst/>
        </p:spPr>
        <p:txBody>
          <a:bodyPr lIns="0" tIns="0" bIns="0" anchor="b">
            <a:spAutoFit/>
          </a:bodyPr>
          <a:lstStyle/>
          <a:p>
            <a:pPr algn="r" eaLnBrk="0" hangingPunct="0">
              <a:spcBef>
                <a:spcPct val="50000"/>
              </a:spcBef>
              <a:defRPr/>
            </a:pPr>
            <a:r>
              <a:rPr lang="en-GB" sz="800" dirty="0">
                <a:solidFill>
                  <a:schemeClr val="folHlink"/>
                </a:solidFill>
              </a:rPr>
              <a:t>© </a:t>
            </a:r>
            <a:r>
              <a:rPr lang="en-GB" sz="800" dirty="0" smtClean="0">
                <a:solidFill>
                  <a:schemeClr val="folHlink"/>
                </a:solidFill>
              </a:rPr>
              <a:t>2014 </a:t>
            </a:r>
            <a:r>
              <a:rPr lang="en-GB" sz="800" dirty="0">
                <a:solidFill>
                  <a:schemeClr val="folHlink"/>
                </a:solidFill>
              </a:rPr>
              <a:t>Akin Gump Strauss Hauer &amp; Feld LLP</a:t>
            </a:r>
            <a:endParaRPr lang="en-US" sz="800" dirty="0">
              <a:solidFill>
                <a:schemeClr val="folHlink"/>
              </a:solidFill>
            </a:endParaRPr>
          </a:p>
        </p:txBody>
      </p:sp>
      <p:sp>
        <p:nvSpPr>
          <p:cNvPr id="10" name="TextBox 9"/>
          <p:cNvSpPr txBox="1"/>
          <p:nvPr userDrawn="1"/>
        </p:nvSpPr>
        <p:spPr>
          <a:xfrm>
            <a:off x="457200" y="6577263"/>
            <a:ext cx="1087157" cy="246221"/>
          </a:xfrm>
          <a:prstGeom prst="rect">
            <a:avLst/>
          </a:prstGeom>
          <a:noFill/>
        </p:spPr>
        <p:txBody>
          <a:bodyPr wrap="none" rtlCol="0">
            <a:spAutoFit/>
          </a:bodyPr>
          <a:lstStyle/>
          <a:p>
            <a:r>
              <a:rPr lang="en-US" sz="1000" b="1" baseline="0" dirty="0" smtClean="0">
                <a:solidFill>
                  <a:srgbClr val="FF4500"/>
                </a:solidFill>
              </a:rPr>
              <a:t>akingump.com</a:t>
            </a:r>
            <a:endParaRPr lang="en-US" sz="1000" b="1" baseline="0" dirty="0">
              <a:solidFill>
                <a:srgbClr val="FF4500"/>
              </a:solidFill>
            </a:endParaRPr>
          </a:p>
        </p:txBody>
      </p:sp>
      <p:sp>
        <p:nvSpPr>
          <p:cNvPr id="26627" name="Rectangle 3"/>
          <p:cNvSpPr>
            <a:spLocks noGrp="1" noChangeArrowheads="1"/>
          </p:cNvSpPr>
          <p:nvPr>
            <p:ph type="subTitle" idx="1"/>
          </p:nvPr>
        </p:nvSpPr>
        <p:spPr>
          <a:xfrm>
            <a:off x="457200" y="4315968"/>
            <a:ext cx="6702552" cy="1371600"/>
          </a:xfrm>
          <a:ln/>
        </p:spPr>
        <p:txBody>
          <a:bodyPr tIns="45720" bIns="91440"/>
          <a:lstStyle>
            <a:lvl1pPr marL="0" indent="0">
              <a:spcBef>
                <a:spcPct val="20000"/>
              </a:spcBef>
              <a:buFont typeface="Wingdings" pitchFamily="2" charset="2"/>
              <a:buNone/>
              <a:defRPr sz="1400">
                <a:solidFill>
                  <a:srgbClr val="8B8878"/>
                </a:solidFill>
              </a:defRPr>
            </a:lvl1pPr>
          </a:lstStyle>
          <a:p>
            <a:r>
              <a:rPr lang="en-US" smtClean="0"/>
              <a:t>Click to edit Master subtitle style</a:t>
            </a:r>
            <a:endParaRPr lang="en-US" dirty="0"/>
          </a:p>
        </p:txBody>
      </p:sp>
      <p:sp>
        <p:nvSpPr>
          <p:cNvPr id="8" name="Rectangle 7"/>
          <p:cNvSpPr/>
          <p:nvPr userDrawn="1"/>
        </p:nvSpPr>
        <p:spPr>
          <a:xfrm>
            <a:off x="0" y="0"/>
            <a:ext cx="91440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userDrawn="1"/>
        </p:nvCxnSpPr>
        <p:spPr>
          <a:xfrm rot="5400000">
            <a:off x="6819900" y="342900"/>
            <a:ext cx="685800" cy="0"/>
          </a:xfrm>
          <a:prstGeom prst="line">
            <a:avLst/>
          </a:prstGeom>
          <a:ln w="12700">
            <a:solidFill>
              <a:srgbClr val="E6E6D9"/>
            </a:solidFill>
          </a:ln>
        </p:spPr>
        <p:style>
          <a:lnRef idx="1">
            <a:schemeClr val="accent1"/>
          </a:lnRef>
          <a:fillRef idx="0">
            <a:schemeClr val="accent1"/>
          </a:fillRef>
          <a:effectRef idx="0">
            <a:schemeClr val="accent1"/>
          </a:effectRef>
          <a:fontRef idx="minor">
            <a:schemeClr val="tx1"/>
          </a:fontRef>
        </p:style>
      </p:cxnSp>
      <p:sp>
        <p:nvSpPr>
          <p:cNvPr id="18" name="Title 17"/>
          <p:cNvSpPr>
            <a:spLocks noGrp="1"/>
          </p:cNvSpPr>
          <p:nvPr>
            <p:ph type="title"/>
          </p:nvPr>
        </p:nvSpPr>
        <p:spPr>
          <a:xfrm>
            <a:off x="457200" y="3081528"/>
            <a:ext cx="6702552" cy="1179576"/>
          </a:xfrm>
        </p:spPr>
        <p:txBody>
          <a:bodyPr/>
          <a:lstStyle>
            <a:lvl1pPr>
              <a:defRPr>
                <a:solidFill>
                  <a:srgbClr val="FF4500"/>
                </a:solidFill>
              </a:defRPr>
            </a:lvl1pPr>
          </a:lstStyle>
          <a:p>
            <a:r>
              <a:rPr lang="en-US" smtClean="0"/>
              <a:t>Click to edit Master title style</a:t>
            </a:r>
            <a:endParaRPr lang="en-US" dirty="0"/>
          </a:p>
        </p:txBody>
      </p:sp>
      <p:pic>
        <p:nvPicPr>
          <p:cNvPr id="13" name="Picture 12" descr="AG-Logo_WHITE_Official.png"/>
          <p:cNvPicPr/>
          <p:nvPr userDrawn="1"/>
        </p:nvPicPr>
        <p:blipFill>
          <a:blip r:embed="rId2" cstate="print"/>
          <a:stretch>
            <a:fillRect/>
          </a:stretch>
        </p:blipFill>
        <p:spPr>
          <a:xfrm>
            <a:off x="7347636" y="89960"/>
            <a:ext cx="1576769" cy="487204"/>
          </a:xfrm>
          <a:prstGeom prst="rect">
            <a:avLst/>
          </a:prstGeom>
        </p:spPr>
      </p:pic>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bio">
    <p:spTree>
      <p:nvGrpSpPr>
        <p:cNvPr id="1" name=""/>
        <p:cNvGrpSpPr/>
        <p:nvPr/>
      </p:nvGrpSpPr>
      <p:grpSpPr>
        <a:xfrm>
          <a:off x="0" y="0"/>
          <a:ext cx="0" cy="0"/>
          <a:chOff x="0" y="0"/>
          <a:chExt cx="0" cy="0"/>
        </a:xfrm>
      </p:grpSpPr>
      <p:sp>
        <p:nvSpPr>
          <p:cNvPr id="2" name="Title 1"/>
          <p:cNvSpPr>
            <a:spLocks noGrp="1"/>
          </p:cNvSpPr>
          <p:nvPr>
            <p:ph type="title"/>
          </p:nvPr>
        </p:nvSpPr>
        <p:spPr>
          <a:xfrm>
            <a:off x="1581151" y="465138"/>
            <a:ext cx="8343900" cy="896937"/>
          </a:xfrm>
        </p:spPr>
        <p:txBody>
          <a:bodyPr/>
          <a:lstStyle>
            <a:lvl1pPr>
              <a:defRPr sz="1200">
                <a:solidFill>
                  <a:schemeClr val="tx1"/>
                </a:solidFill>
                <a:latin typeface="+mn-lt"/>
              </a:defRPr>
            </a:lvl1pPr>
          </a:lstStyle>
          <a:p>
            <a:r>
              <a:rPr lang="en-US" smtClean="0"/>
              <a:t>Click to edit Master title style</a:t>
            </a:r>
          </a:p>
        </p:txBody>
      </p:sp>
      <p:sp>
        <p:nvSpPr>
          <p:cNvPr id="4" name="Content Placeholder 3" descr="[style:experience]"/>
          <p:cNvSpPr>
            <a:spLocks noGrp="1"/>
          </p:cNvSpPr>
          <p:nvPr>
            <p:ph sz="half" idx="2"/>
          </p:nvPr>
        </p:nvSpPr>
        <p:spPr>
          <a:xfrm>
            <a:off x="6172199" y="1601788"/>
            <a:ext cx="2505329" cy="4730750"/>
          </a:xfrm>
          <a:solidFill>
            <a:srgbClr val="E6E6D9"/>
          </a:solidFill>
          <a:ln w="6350" cmpd="sng" algn="ctr">
            <a:noFill/>
            <a:miter lim="800000"/>
          </a:ln>
        </p:spPr>
        <p:txBody>
          <a:bodyPr vert="horz" wrap="square" lIns="182880" tIns="182880" rIns="182880" bIns="182880" numCol="1" anchor="t" anchorCtr="0" compatLnSpc="1">
            <a:prstTxWarp prst="textNoShape">
              <a:avLst/>
            </a:prstTxWarp>
          </a:bodyPr>
          <a:lstStyle>
            <a:lvl1pPr marL="0" indent="0" algn="l" rtl="0" eaLnBrk="0" fontAlgn="base" hangingPunct="0">
              <a:lnSpc>
                <a:spcPct val="93000"/>
              </a:lnSpc>
              <a:spcAft>
                <a:spcPct val="0"/>
              </a:spcAft>
              <a:buNone/>
              <a:defRPr lang="en-US" sz="1000" smtClean="0">
                <a:solidFill>
                  <a:schemeClr val="tx1"/>
                </a:solidFill>
                <a:latin typeface="+mj-lt"/>
                <a:ea typeface="+mn-ea"/>
                <a:cs typeface="Arial" pitchFamily="34" charset="0"/>
              </a:defRPr>
            </a:lvl1pPr>
            <a:lvl2pPr marL="173736" indent="-173736" algn="l" rtl="0" eaLnBrk="0" fontAlgn="base" hangingPunct="0">
              <a:lnSpc>
                <a:spcPct val="93000"/>
              </a:lnSpc>
              <a:spcBef>
                <a:spcPts val="605"/>
              </a:spcBef>
              <a:spcAft>
                <a:spcPct val="0"/>
              </a:spcAft>
              <a:buClr>
                <a:srgbClr val="FF4500"/>
              </a:buClr>
              <a:buSzPct val="129000"/>
              <a:buFont typeface="Symbol" pitchFamily="18" charset="2"/>
              <a:buChar char="·"/>
              <a:defRPr lang="en-US" sz="1200" smtClean="0">
                <a:solidFill>
                  <a:schemeClr val="tx1"/>
                </a:solidFill>
                <a:latin typeface="+mn-lt"/>
                <a:ea typeface="+mn-ea"/>
                <a:cs typeface="+mn-cs"/>
              </a:defRPr>
            </a:lvl2pPr>
            <a:lvl3pPr marL="173736" indent="-173736" algn="l" rtl="0" eaLnBrk="0" fontAlgn="base" hangingPunct="0">
              <a:lnSpc>
                <a:spcPct val="93000"/>
              </a:lnSpc>
              <a:spcBef>
                <a:spcPts val="605"/>
              </a:spcBef>
              <a:spcAft>
                <a:spcPct val="0"/>
              </a:spcAft>
              <a:buClr>
                <a:srgbClr val="FF4500"/>
              </a:buClr>
              <a:buSzPct val="129000"/>
              <a:buFont typeface="Symbol" pitchFamily="18" charset="2"/>
              <a:buChar char="·"/>
              <a:defRPr lang="en-US" sz="1200" smtClean="0">
                <a:solidFill>
                  <a:schemeClr val="tx1"/>
                </a:solidFill>
                <a:latin typeface="+mn-lt"/>
                <a:ea typeface="+mn-ea"/>
                <a:cs typeface="+mn-cs"/>
              </a:defRPr>
            </a:lvl3pPr>
            <a:lvl4pPr marL="173736" indent="-173736" algn="l" rtl="0" eaLnBrk="0" fontAlgn="base" hangingPunct="0">
              <a:lnSpc>
                <a:spcPct val="93000"/>
              </a:lnSpc>
              <a:spcBef>
                <a:spcPts val="605"/>
              </a:spcBef>
              <a:spcAft>
                <a:spcPct val="0"/>
              </a:spcAft>
              <a:buClr>
                <a:srgbClr val="FF4500"/>
              </a:buClr>
              <a:buSzPct val="129000"/>
              <a:buFont typeface="Symbol" pitchFamily="18" charset="2"/>
              <a:buChar char="·"/>
              <a:defRPr lang="en-US" sz="1200" smtClean="0">
                <a:solidFill>
                  <a:schemeClr val="tx1"/>
                </a:solidFill>
                <a:latin typeface="+mn-lt"/>
                <a:ea typeface="+mn-ea"/>
                <a:cs typeface="+mn-cs"/>
              </a:defRPr>
            </a:lvl4pPr>
            <a:lvl5pPr marL="0" indent="0" algn="l" rtl="0" eaLnBrk="0" fontAlgn="base" hangingPunct="0">
              <a:lnSpc>
                <a:spcPct val="93000"/>
              </a:lnSpc>
              <a:spcBef>
                <a:spcPts val="605"/>
              </a:spcBef>
              <a:spcAft>
                <a:spcPct val="0"/>
              </a:spcAft>
              <a:buClr>
                <a:srgbClr val="FF4500"/>
              </a:buClr>
              <a:buSzPct val="129000"/>
              <a:buFont typeface="Symbol" pitchFamily="18" charset="2"/>
              <a:buNone/>
              <a:defRPr lang="en-US" sz="120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5" name="Rectangle 6"/>
          <p:cNvSpPr>
            <a:spLocks noGrp="1" noChangeArrowheads="1"/>
          </p:cNvSpPr>
          <p:nvPr>
            <p:ph type="sldNum" sz="quarter" idx="10"/>
          </p:nvPr>
        </p:nvSpPr>
        <p:spPr>
          <a:xfrm>
            <a:off x="457200" y="6523832"/>
            <a:ext cx="8458200" cy="263525"/>
          </a:xfrm>
        </p:spPr>
        <p:txBody>
          <a:bodyPr/>
          <a:lstStyle>
            <a:lvl1pPr>
              <a:tabLst>
                <a:tab pos="342900" algn="l"/>
              </a:tabLst>
              <a:defRPr/>
            </a:lvl1pPr>
          </a:lstStyle>
          <a:p>
            <a:pPr>
              <a:defRPr/>
            </a:pPr>
            <a:fld id="{7AB27C28-3104-4DC5-A86B-222830B04884}" type="slidenum">
              <a:rPr lang="en-US" smtClean="0"/>
              <a:t>‹#›</a:t>
            </a:fld>
            <a:endParaRPr lang="en-US" dirty="0" smtClean="0"/>
          </a:p>
        </p:txBody>
      </p:sp>
      <p:sp>
        <p:nvSpPr>
          <p:cNvPr id="7" name="Content Placeholder 2" descr="[style:bio]"/>
          <p:cNvSpPr>
            <a:spLocks noGrp="1"/>
          </p:cNvSpPr>
          <p:nvPr>
            <p:ph sz="half" idx="1"/>
          </p:nvPr>
        </p:nvSpPr>
        <p:spPr>
          <a:xfrm>
            <a:off x="457200" y="1601788"/>
            <a:ext cx="5562600" cy="4730750"/>
          </a:xfrm>
          <a:noFill/>
          <a:ln w="9525" algn="ctr">
            <a:noFill/>
            <a:miter lim="800000"/>
          </a:ln>
        </p:spPr>
        <p:txBody>
          <a:bodyPr vert="horz" wrap="square" lIns="91440" tIns="0" rIns="91440" bIns="182880" numCol="1" anchor="t" anchorCtr="0" compatLnSpc="1">
            <a:prstTxWarp prst="textNoShape">
              <a:avLst/>
            </a:prstTxWarp>
          </a:bodyPr>
          <a:lstStyle>
            <a:lvl1pPr marL="0" indent="0" algn="l" rtl="0" eaLnBrk="0" fontAlgn="base" hangingPunct="0">
              <a:lnSpc>
                <a:spcPct val="93000"/>
              </a:lnSpc>
              <a:spcAft>
                <a:spcPct val="0"/>
              </a:spcAft>
              <a:buClr>
                <a:srgbClr val="FF4500"/>
              </a:buClr>
              <a:buNone/>
              <a:defRPr lang="en-US" sz="1200" smtClean="0">
                <a:solidFill>
                  <a:schemeClr val="tx1"/>
                </a:solidFill>
                <a:latin typeface="+mn-lt"/>
                <a:ea typeface="+mn-ea"/>
                <a:cs typeface="+mn-cs"/>
              </a:defRPr>
            </a:lvl1pPr>
            <a:lvl2pPr marL="450850" indent="-217488" algn="l" rtl="0" eaLnBrk="0" fontAlgn="base" hangingPunct="0">
              <a:lnSpc>
                <a:spcPct val="93000"/>
              </a:lnSpc>
              <a:spcAft>
                <a:spcPct val="0"/>
              </a:spcAft>
              <a:buClr>
                <a:srgbClr val="FF4500"/>
              </a:buClr>
              <a:buFont typeface="Wingdings" pitchFamily="2" charset="2"/>
              <a:buChar char="n"/>
              <a:defRPr lang="en-US" sz="1100" smtClean="0">
                <a:solidFill>
                  <a:schemeClr val="tx1"/>
                </a:solidFill>
                <a:latin typeface="+mn-lt"/>
                <a:ea typeface="+mn-ea"/>
                <a:cs typeface="+mn-cs"/>
              </a:defRPr>
            </a:lvl2pPr>
            <a:lvl3pPr marL="617538" indent="-165100" algn="l" rtl="0" eaLnBrk="0" fontAlgn="base" hangingPunct="0">
              <a:lnSpc>
                <a:spcPct val="93000"/>
              </a:lnSpc>
              <a:spcAft>
                <a:spcPct val="0"/>
              </a:spcAft>
              <a:buFont typeface="Arial" pitchFamily="34" charset="0"/>
              <a:buChar char="●"/>
              <a:defRPr lang="en-US" sz="1050" smtClean="0">
                <a:solidFill>
                  <a:schemeClr val="tx1"/>
                </a:solidFill>
                <a:latin typeface="+mn-lt"/>
                <a:ea typeface="+mn-ea"/>
                <a:cs typeface="+mn-cs"/>
              </a:defRPr>
            </a:lvl3pPr>
            <a:lvl4pPr marL="787400" indent="-166688" algn="l" rtl="0" eaLnBrk="0" fontAlgn="base" hangingPunct="0">
              <a:lnSpc>
                <a:spcPct val="93000"/>
              </a:lnSpc>
              <a:spcAft>
                <a:spcPct val="0"/>
              </a:spcAft>
              <a:buFont typeface="Arial" pitchFamily="34" charset="0"/>
              <a:buChar char="■"/>
              <a:defRPr lang="en-US" sz="1000" smtClean="0">
                <a:solidFill>
                  <a:schemeClr val="tx1"/>
                </a:solidFill>
                <a:latin typeface="+mn-lt"/>
                <a:ea typeface="+mn-ea"/>
                <a:cs typeface="+mn-cs"/>
              </a:defRPr>
            </a:lvl4pPr>
            <a:lvl5pPr marL="939800" indent="-150813" algn="l" rtl="0" eaLnBrk="0" fontAlgn="base" hangingPunct="0">
              <a:lnSpc>
                <a:spcPct val="93000"/>
              </a:lnSpc>
              <a:spcAft>
                <a:spcPct val="0"/>
              </a:spcAft>
              <a:buFont typeface="Arial" pitchFamily="34" charset="0"/>
              <a:buChar char="●"/>
              <a:defRPr lang="en-US" sz="700" baseline="0">
                <a:solidFill>
                  <a:schemeClr val="tx1"/>
                </a:solidFill>
                <a:latin typeface="+mn-lt"/>
                <a:ea typeface="+mn-ea"/>
                <a:cs typeface="+mn-cs"/>
              </a:defRPr>
            </a:lvl5pPr>
            <a:lvl6pPr marL="1143000" indent="-150813">
              <a:defRPr sz="6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a:p>
            <a:pPr lvl="5"/>
            <a:r>
              <a:rPr lang="en-US" smtClean="0"/>
              <a:t>Sixth Level</a:t>
            </a:r>
          </a:p>
        </p:txBody>
      </p:sp>
    </p:spTree>
    <p:extLst>
      <p:ext uri="{BB962C8B-B14F-4D97-AF65-F5344CB8AC3E}">
        <p14:creationId xmlns:p14="http://schemas.microsoft.com/office/powerpoint/2010/main" val="3189812787"/>
      </p:ext>
    </p:extLst>
  </p:cSld>
  <p:clrMapOvr>
    <a:masterClrMapping/>
  </p:clrMapOvr>
  <p:transition spd="med">
    <p:fade/>
  </p:transition>
  <p:timing>
    <p:tnLst>
      <p:par>
        <p:cTn id="1" presetSubtype="2147483647"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9" name="Text Box 44"/>
          <p:cNvSpPr txBox="1">
            <a:spLocks noChangeArrowheads="1"/>
          </p:cNvSpPr>
          <p:nvPr userDrawn="1"/>
        </p:nvSpPr>
        <p:spPr bwMode="auto">
          <a:xfrm>
            <a:off x="4705350" y="6644858"/>
            <a:ext cx="4286250" cy="122237"/>
          </a:xfrm>
          <a:prstGeom prst="rect">
            <a:avLst/>
          </a:prstGeom>
          <a:noFill/>
          <a:ln w="9525">
            <a:noFill/>
            <a:miter lim="800000"/>
            <a:headEnd/>
            <a:tailEnd/>
          </a:ln>
          <a:effectLst/>
        </p:spPr>
        <p:txBody>
          <a:bodyPr lIns="0" tIns="0" bIns="0" anchor="b">
            <a:spAutoFit/>
          </a:bodyPr>
          <a:lstStyle/>
          <a:p>
            <a:pPr algn="r" eaLnBrk="0" hangingPunct="0">
              <a:spcBef>
                <a:spcPct val="50000"/>
              </a:spcBef>
              <a:defRPr/>
            </a:pPr>
            <a:r>
              <a:rPr lang="en-GB" sz="800" dirty="0">
                <a:solidFill>
                  <a:schemeClr val="folHlink"/>
                </a:solidFill>
              </a:rPr>
              <a:t>© </a:t>
            </a:r>
            <a:r>
              <a:rPr lang="en-GB" sz="800" dirty="0" smtClean="0">
                <a:solidFill>
                  <a:schemeClr val="folHlink"/>
                </a:solidFill>
              </a:rPr>
              <a:t>2013 </a:t>
            </a:r>
            <a:r>
              <a:rPr lang="en-GB" sz="800" dirty="0">
                <a:solidFill>
                  <a:schemeClr val="folHlink"/>
                </a:solidFill>
              </a:rPr>
              <a:t>Akin Gump Strauss Hauer &amp; Feld LLP</a:t>
            </a:r>
            <a:endParaRPr lang="en-US" sz="800" dirty="0">
              <a:solidFill>
                <a:schemeClr val="folHlink"/>
              </a:solidFill>
            </a:endParaRPr>
          </a:p>
        </p:txBody>
      </p:sp>
      <p:sp>
        <p:nvSpPr>
          <p:cNvPr id="10" name="TextBox 9"/>
          <p:cNvSpPr txBox="1"/>
          <p:nvPr userDrawn="1"/>
        </p:nvSpPr>
        <p:spPr>
          <a:xfrm>
            <a:off x="457200" y="6577263"/>
            <a:ext cx="1087157" cy="246221"/>
          </a:xfrm>
          <a:prstGeom prst="rect">
            <a:avLst/>
          </a:prstGeom>
          <a:noFill/>
        </p:spPr>
        <p:txBody>
          <a:bodyPr wrap="none" rtlCol="0">
            <a:spAutoFit/>
          </a:bodyPr>
          <a:lstStyle/>
          <a:p>
            <a:r>
              <a:rPr lang="en-US" sz="1000" b="1" baseline="0" dirty="0" smtClean="0">
                <a:solidFill>
                  <a:srgbClr val="FF4500"/>
                </a:solidFill>
              </a:rPr>
              <a:t>akingump.com</a:t>
            </a:r>
            <a:endParaRPr lang="en-US" sz="1000" b="1" baseline="0" dirty="0">
              <a:solidFill>
                <a:srgbClr val="FF4500"/>
              </a:solidFill>
            </a:endParaRPr>
          </a:p>
        </p:txBody>
      </p:sp>
      <p:sp>
        <p:nvSpPr>
          <p:cNvPr id="26627" name="Rectangle 3"/>
          <p:cNvSpPr>
            <a:spLocks noGrp="1" noChangeArrowheads="1"/>
          </p:cNvSpPr>
          <p:nvPr>
            <p:ph type="subTitle" idx="1"/>
          </p:nvPr>
        </p:nvSpPr>
        <p:spPr>
          <a:xfrm>
            <a:off x="457200" y="4315968"/>
            <a:ext cx="6702552" cy="1371600"/>
          </a:xfrm>
          <a:ln/>
        </p:spPr>
        <p:txBody>
          <a:bodyPr tIns="45720" bIns="91440"/>
          <a:lstStyle>
            <a:lvl1pPr marL="0" indent="0">
              <a:spcBef>
                <a:spcPct val="20000"/>
              </a:spcBef>
              <a:buFont typeface="Wingdings" pitchFamily="2" charset="2"/>
              <a:buNone/>
              <a:defRPr sz="1400">
                <a:solidFill>
                  <a:srgbClr val="8B8878"/>
                </a:solidFill>
              </a:defRPr>
            </a:lvl1pPr>
          </a:lstStyle>
          <a:p>
            <a:r>
              <a:rPr lang="en-US" dirty="0" smtClean="0"/>
              <a:t>Click to edit Master subtitle style</a:t>
            </a:r>
            <a:endParaRPr lang="en-US" dirty="0"/>
          </a:p>
        </p:txBody>
      </p:sp>
      <p:sp>
        <p:nvSpPr>
          <p:cNvPr id="8" name="Rectangle 7"/>
          <p:cNvSpPr/>
          <p:nvPr userDrawn="1"/>
        </p:nvSpPr>
        <p:spPr>
          <a:xfrm>
            <a:off x="0" y="0"/>
            <a:ext cx="91440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userDrawn="1"/>
        </p:nvCxnSpPr>
        <p:spPr>
          <a:xfrm rot="5400000">
            <a:off x="6819900" y="342900"/>
            <a:ext cx="685800" cy="0"/>
          </a:xfrm>
          <a:prstGeom prst="line">
            <a:avLst/>
          </a:prstGeom>
          <a:ln w="12700">
            <a:solidFill>
              <a:srgbClr val="E6E6D9"/>
            </a:solidFill>
          </a:ln>
        </p:spPr>
        <p:style>
          <a:lnRef idx="1">
            <a:schemeClr val="accent1"/>
          </a:lnRef>
          <a:fillRef idx="0">
            <a:schemeClr val="accent1"/>
          </a:fillRef>
          <a:effectRef idx="0">
            <a:schemeClr val="accent1"/>
          </a:effectRef>
          <a:fontRef idx="minor">
            <a:schemeClr val="tx1"/>
          </a:fontRef>
        </p:style>
      </p:cxnSp>
      <p:sp>
        <p:nvSpPr>
          <p:cNvPr id="18" name="Title 17"/>
          <p:cNvSpPr>
            <a:spLocks noGrp="1"/>
          </p:cNvSpPr>
          <p:nvPr>
            <p:ph type="title"/>
          </p:nvPr>
        </p:nvSpPr>
        <p:spPr>
          <a:xfrm>
            <a:off x="457200" y="3081528"/>
            <a:ext cx="6702552" cy="1179576"/>
          </a:xfrm>
        </p:spPr>
        <p:txBody>
          <a:bodyPr/>
          <a:lstStyle>
            <a:lvl1pPr>
              <a:defRPr>
                <a:solidFill>
                  <a:srgbClr val="FF4500"/>
                </a:solidFill>
              </a:defRPr>
            </a:lvl1pPr>
          </a:lstStyle>
          <a:p>
            <a:r>
              <a:rPr lang="en-US" dirty="0" smtClean="0"/>
              <a:t>Click to edit Master title style</a:t>
            </a:r>
            <a:endParaRPr lang="en-US" dirty="0"/>
          </a:p>
        </p:txBody>
      </p:sp>
      <p:pic>
        <p:nvPicPr>
          <p:cNvPr id="13" name="Picture 12" descr="AG-Logo_WHITE_Official.png"/>
          <p:cNvPicPr/>
          <p:nvPr userDrawn="1"/>
        </p:nvPicPr>
        <p:blipFill>
          <a:blip r:embed="rId2" cstate="print"/>
          <a:stretch>
            <a:fillRect/>
          </a:stretch>
        </p:blipFill>
        <p:spPr>
          <a:xfrm>
            <a:off x="7347636" y="89960"/>
            <a:ext cx="1576769" cy="487204"/>
          </a:xfrm>
          <a:prstGeom prst="rect">
            <a:avLst/>
          </a:prstGeom>
        </p:spPr>
      </p:pic>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190171"/>
            <a:ext cx="8224838" cy="515982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6"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First Level No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190171"/>
            <a:ext cx="8224838" cy="5159829"/>
          </a:xfrm>
        </p:spPr>
        <p:txBody>
          <a:bodyPr/>
          <a:lstStyle>
            <a:lvl1pPr marL="0" indent="0">
              <a:buNone/>
              <a:defRPr/>
            </a:lvl1pPr>
            <a:lvl2pPr marL="217488" indent="-217488">
              <a:buClr>
                <a:srgbClr val="FF4500"/>
              </a:buClr>
              <a:buFont typeface="Wingdings" pitchFamily="2" charset="2"/>
              <a:buChar char="n"/>
              <a:defRPr/>
            </a:lvl2pPr>
            <a:lvl3pPr marL="376238" indent="-165100">
              <a:buFont typeface="Arial" pitchFamily="34" charset="0"/>
              <a:buChar char="●"/>
              <a:defRPr/>
            </a:lvl3pPr>
            <a:lvl4pPr marL="547688" indent="-166688">
              <a:buFont typeface="Arial" pitchFamily="34" charset="0"/>
              <a:buChar char="■"/>
              <a:defRPr/>
            </a:lvl4pPr>
            <a:lvl5pPr marL="682625" indent="-150813">
              <a:buFont typeface="Symbol" pitchFamily="18"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7"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12" name="Rectangle 11"/>
          <p:cNvSpPr/>
          <p:nvPr userDrawn="1"/>
        </p:nvSpPr>
        <p:spPr>
          <a:xfrm>
            <a:off x="0" y="2366210"/>
            <a:ext cx="9144000" cy="27432"/>
          </a:xfrm>
          <a:prstGeom prst="rect">
            <a:avLst/>
          </a:prstGeom>
          <a:solidFill>
            <a:srgbClr val="CDC8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0" y="4269976"/>
            <a:ext cx="9144000" cy="27432"/>
          </a:xfrm>
          <a:prstGeom prst="rect">
            <a:avLst/>
          </a:prstGeom>
          <a:solidFill>
            <a:srgbClr val="CDC8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684380" y="4343400"/>
            <a:ext cx="7772400" cy="1500187"/>
          </a:xfrm>
        </p:spPr>
        <p:txBody>
          <a:bodyPr anchor="ctr" anchorCtr="1"/>
          <a:lstStyle>
            <a:lvl1pPr marL="0" indent="0" algn="ctr">
              <a:buNone/>
              <a:defRPr sz="1600">
                <a:solidFill>
                  <a:srgbClr val="8B8878"/>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8" name="Rectangle 2"/>
          <p:cNvSpPr>
            <a:spLocks noGrp="1" noChangeArrowheads="1"/>
          </p:cNvSpPr>
          <p:nvPr>
            <p:ph type="ctrTitle"/>
          </p:nvPr>
        </p:nvSpPr>
        <p:spPr>
          <a:xfrm>
            <a:off x="439905" y="2386584"/>
            <a:ext cx="8261350" cy="1874520"/>
          </a:xfrm>
        </p:spPr>
        <p:txBody>
          <a:bodyPr bIns="45720" anchorCtr="1"/>
          <a:lstStyle>
            <a:lvl1pPr algn="ctr">
              <a:defRPr>
                <a:solidFill>
                  <a:srgbClr val="FF0000"/>
                </a:solidFill>
              </a:defRPr>
            </a:lvl1pPr>
          </a:lstStyle>
          <a:p>
            <a:r>
              <a:rPr lang="en-US" dirty="0" smtClean="0"/>
              <a:t>Click to edit Master title style</a:t>
            </a:r>
            <a:endParaRPr lang="en-US" dirty="0"/>
          </a:p>
        </p:txBody>
      </p:sp>
      <p:sp>
        <p:nvSpPr>
          <p:cNvPr id="5" name="Rectangle 4"/>
          <p:cNvSpPr/>
          <p:nvPr userDrawn="1"/>
        </p:nvSpPr>
        <p:spPr>
          <a:xfrm>
            <a:off x="0" y="0"/>
            <a:ext cx="91440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userDrawn="1"/>
        </p:nvCxnSpPr>
        <p:spPr>
          <a:xfrm rot="5400000">
            <a:off x="7391400" y="228600"/>
            <a:ext cx="457200" cy="0"/>
          </a:xfrm>
          <a:prstGeom prst="line">
            <a:avLst/>
          </a:prstGeom>
          <a:ln w="12700">
            <a:solidFill>
              <a:srgbClr val="E6E6D9"/>
            </a:solidFill>
          </a:ln>
        </p:spPr>
        <p:style>
          <a:lnRef idx="1">
            <a:schemeClr val="accent1"/>
          </a:lnRef>
          <a:fillRef idx="0">
            <a:schemeClr val="accent1"/>
          </a:fillRef>
          <a:effectRef idx="0">
            <a:schemeClr val="accent1"/>
          </a:effectRef>
          <a:fontRef idx="minor">
            <a:schemeClr val="tx1"/>
          </a:fontRef>
        </p:style>
      </p:cxnSp>
      <p:pic>
        <p:nvPicPr>
          <p:cNvPr id="7" name="Picture 6" descr="AG-Logo_WHITE_Official.png"/>
          <p:cNvPicPr>
            <a:picLocks noChangeAspect="1"/>
          </p:cNvPicPr>
          <p:nvPr userDrawn="1"/>
        </p:nvPicPr>
        <p:blipFill>
          <a:blip r:embed="rId2" cstate="print"/>
          <a:stretch>
            <a:fillRect/>
          </a:stretch>
        </p:blipFill>
        <p:spPr>
          <a:xfrm>
            <a:off x="7730186" y="18107"/>
            <a:ext cx="1322451" cy="408623"/>
          </a:xfrm>
          <a:prstGeom prst="rect">
            <a:avLst/>
          </a:prstGeom>
        </p:spPr>
      </p:pic>
      <p:sp>
        <p:nvSpPr>
          <p:cNvPr id="10"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11"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5"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ody Text Only">
    <p:spTree>
      <p:nvGrpSpPr>
        <p:cNvPr id="1" name=""/>
        <p:cNvGrpSpPr/>
        <p:nvPr/>
      </p:nvGrpSpPr>
      <p:grpSpPr>
        <a:xfrm>
          <a:off x="0" y="0"/>
          <a:ext cx="0" cy="0"/>
          <a:chOff x="0" y="0"/>
          <a:chExt cx="0" cy="0"/>
        </a:xfrm>
      </p:grpSpPr>
      <p:sp>
        <p:nvSpPr>
          <p:cNvPr id="8" name="Content Placeholder 2"/>
          <p:cNvSpPr>
            <a:spLocks noGrp="1"/>
          </p:cNvSpPr>
          <p:nvPr>
            <p:ph idx="1"/>
          </p:nvPr>
        </p:nvSpPr>
        <p:spPr>
          <a:xfrm>
            <a:off x="457200" y="685800"/>
            <a:ext cx="8221830" cy="5664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p:nvPr userDrawn="1"/>
        </p:nvSpPr>
        <p:spPr>
          <a:xfrm>
            <a:off x="0" y="0"/>
            <a:ext cx="91440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p:cNvCxnSpPr/>
          <p:nvPr userDrawn="1"/>
        </p:nvCxnSpPr>
        <p:spPr>
          <a:xfrm rot="5400000">
            <a:off x="7391400" y="228600"/>
            <a:ext cx="457200" cy="0"/>
          </a:xfrm>
          <a:prstGeom prst="line">
            <a:avLst/>
          </a:prstGeom>
          <a:ln w="12700">
            <a:solidFill>
              <a:srgbClr val="E6E6D9"/>
            </a:solidFill>
          </a:ln>
        </p:spPr>
        <p:style>
          <a:lnRef idx="1">
            <a:schemeClr val="accent1"/>
          </a:lnRef>
          <a:fillRef idx="0">
            <a:schemeClr val="accent1"/>
          </a:fillRef>
          <a:effectRef idx="0">
            <a:schemeClr val="accent1"/>
          </a:effectRef>
          <a:fontRef idx="minor">
            <a:schemeClr val="tx1"/>
          </a:fontRef>
        </p:style>
      </p:cxnSp>
      <p:pic>
        <p:nvPicPr>
          <p:cNvPr id="10" name="Picture 9" descr="AG-Logo_WHITE_Official.png"/>
          <p:cNvPicPr>
            <a:picLocks noChangeAspect="1"/>
          </p:cNvPicPr>
          <p:nvPr userDrawn="1"/>
        </p:nvPicPr>
        <p:blipFill>
          <a:blip r:embed="rId2" cstate="print"/>
          <a:stretch>
            <a:fillRect/>
          </a:stretch>
        </p:blipFill>
        <p:spPr>
          <a:xfrm>
            <a:off x="7730186" y="18107"/>
            <a:ext cx="1322451" cy="408623"/>
          </a:xfrm>
          <a:prstGeom prst="rect">
            <a:avLst/>
          </a:prstGeom>
        </p:spPr>
      </p:pic>
      <p:sp>
        <p:nvSpPr>
          <p:cNvPr id="12"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13"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Content and Text - 2 column">
    <p:spTree>
      <p:nvGrpSpPr>
        <p:cNvPr id="1" name=""/>
        <p:cNvGrpSpPr/>
        <p:nvPr/>
      </p:nvGrpSpPr>
      <p:grpSpPr>
        <a:xfrm>
          <a:off x="0" y="0"/>
          <a:ext cx="0" cy="0"/>
          <a:chOff x="0" y="0"/>
          <a:chExt cx="0" cy="0"/>
        </a:xfrm>
      </p:grpSpPr>
      <p:sp>
        <p:nvSpPr>
          <p:cNvPr id="2" name="Title 1"/>
          <p:cNvSpPr>
            <a:spLocks noGrp="1"/>
          </p:cNvSpPr>
          <p:nvPr>
            <p:ph type="title"/>
          </p:nvPr>
        </p:nvSpPr>
        <p:spPr>
          <a:xfrm>
            <a:off x="461963" y="474663"/>
            <a:ext cx="8682037" cy="603504"/>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95389"/>
            <a:ext cx="4035425" cy="515461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7"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
        <p:nvSpPr>
          <p:cNvPr id="9" name="Content Placeholder 8"/>
          <p:cNvSpPr>
            <a:spLocks noGrp="1"/>
          </p:cNvSpPr>
          <p:nvPr>
            <p:ph sz="quarter" idx="10"/>
          </p:nvPr>
        </p:nvSpPr>
        <p:spPr>
          <a:xfrm>
            <a:off x="4651375" y="1195388"/>
            <a:ext cx="4035425" cy="51546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Text, and Content - 2 column First Level no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195388"/>
            <a:ext cx="4040188" cy="5154612"/>
          </a:xfrm>
        </p:spPr>
        <p:txBody>
          <a:bodyPr/>
          <a:lstStyle>
            <a:lvl1pPr marL="0" indent="0">
              <a:buNone/>
              <a:defRPr/>
            </a:lvl1pPr>
            <a:lvl2pPr marL="217488" indent="-217488">
              <a:buClr>
                <a:srgbClr val="FF4500"/>
              </a:buClr>
              <a:buFont typeface="Wingdings" pitchFamily="2" charset="2"/>
              <a:buChar char="n"/>
              <a:defRPr/>
            </a:lvl2pPr>
            <a:lvl3pPr marL="376238" indent="-165100">
              <a:buFont typeface="Arial" pitchFamily="34" charset="0"/>
              <a:buChar char="●"/>
              <a:defRPr/>
            </a:lvl3pPr>
            <a:lvl4pPr marL="547688" indent="-166688">
              <a:buFont typeface="Arial" pitchFamily="34" charset="0"/>
              <a:buChar char="■"/>
              <a:defRPr/>
            </a:lvl4pPr>
            <a:lvl5pPr marL="682625" indent="-150813">
              <a:buFont typeface="Symbol" pitchFamily="18"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7"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
        <p:nvSpPr>
          <p:cNvPr id="8" name="Content Placeholder 2"/>
          <p:cNvSpPr>
            <a:spLocks noGrp="1"/>
          </p:cNvSpPr>
          <p:nvPr>
            <p:ph idx="10"/>
          </p:nvPr>
        </p:nvSpPr>
        <p:spPr>
          <a:xfrm>
            <a:off x="4646612" y="1195388"/>
            <a:ext cx="4040188" cy="5154612"/>
          </a:xfrm>
        </p:spPr>
        <p:txBody>
          <a:bodyPr/>
          <a:lstStyle>
            <a:lvl1pPr marL="0" indent="0">
              <a:buNone/>
              <a:defRPr/>
            </a:lvl1pPr>
            <a:lvl2pPr marL="217488" indent="-217488">
              <a:buClr>
                <a:srgbClr val="FF4500"/>
              </a:buClr>
              <a:buFont typeface="Wingdings" pitchFamily="2" charset="2"/>
              <a:buChar char="n"/>
              <a:defRPr/>
            </a:lvl2pPr>
            <a:lvl3pPr marL="376238" indent="-165100">
              <a:buFont typeface="Arial" pitchFamily="34" charset="0"/>
              <a:buChar char="●"/>
              <a:defRPr/>
            </a:lvl3pPr>
            <a:lvl4pPr marL="547688" indent="-166688">
              <a:buFont typeface="Arial" pitchFamily="34" charset="0"/>
              <a:buChar char="■"/>
              <a:defRPr/>
            </a:lvl4pPr>
            <a:lvl5pPr marL="682625" indent="-150813">
              <a:buFont typeface="Symbol" pitchFamily="18"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ain body Text Box with three Text Boxes on Right">
    <p:spTree>
      <p:nvGrpSpPr>
        <p:cNvPr id="1" name=""/>
        <p:cNvGrpSpPr/>
        <p:nvPr/>
      </p:nvGrpSpPr>
      <p:grpSpPr>
        <a:xfrm>
          <a:off x="0" y="0"/>
          <a:ext cx="0" cy="0"/>
          <a:chOff x="0" y="0"/>
          <a:chExt cx="0" cy="0"/>
        </a:xfrm>
      </p:grpSpPr>
      <p:sp>
        <p:nvSpPr>
          <p:cNvPr id="7" name="Content Placeholder 2"/>
          <p:cNvSpPr>
            <a:spLocks noGrp="1"/>
          </p:cNvSpPr>
          <p:nvPr>
            <p:ph idx="1"/>
          </p:nvPr>
        </p:nvSpPr>
        <p:spPr>
          <a:xfrm>
            <a:off x="475488" y="1262743"/>
            <a:ext cx="5925312" cy="4372429"/>
          </a:xfrm>
        </p:spPr>
        <p:txBody>
          <a:bodyPr/>
          <a:lstStyle>
            <a:lvl1pPr>
              <a:defRPr sz="1600"/>
            </a:lvl1pPr>
            <a:lvl2pPr marL="401638" indent="-158750">
              <a:spcBef>
                <a:spcPts val="400"/>
              </a:spcBef>
              <a:defRPr sz="1400"/>
            </a:lvl2pPr>
            <a:lvl3pPr marL="569913" indent="-165100">
              <a:defRPr sz="1200"/>
            </a:lvl3pPr>
            <a:lvl4pPr marL="746125" indent="-166688">
              <a:defRPr sz="1000"/>
            </a:lvl4pPr>
            <a:lvl5pPr marL="898525" indent="-150813">
              <a:defRPr sz="9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endParaRPr lang="en-US" dirty="0"/>
          </a:p>
        </p:txBody>
      </p:sp>
      <p:sp>
        <p:nvSpPr>
          <p:cNvPr id="9" name="Line 3"/>
          <p:cNvSpPr>
            <a:spLocks noChangeShapeType="1"/>
          </p:cNvSpPr>
          <p:nvPr userDrawn="1"/>
        </p:nvSpPr>
        <p:spPr bwMode="auto">
          <a:xfrm>
            <a:off x="475488" y="5715752"/>
            <a:ext cx="8183880" cy="0"/>
          </a:xfrm>
          <a:prstGeom prst="line">
            <a:avLst/>
          </a:prstGeom>
          <a:noFill/>
          <a:ln w="6350">
            <a:solidFill>
              <a:schemeClr val="tx1"/>
            </a:solidFill>
            <a:round/>
            <a:headEnd/>
            <a:tailEnd/>
          </a:ln>
          <a:effectLst/>
        </p:spPr>
        <p:txBody>
          <a:bodyPr/>
          <a:lstStyle/>
          <a:p>
            <a:pPr>
              <a:defRPr/>
            </a:pPr>
            <a:endParaRPr lang="en-US" dirty="0">
              <a:cs typeface="+mn-cs"/>
            </a:endParaRPr>
          </a:p>
        </p:txBody>
      </p:sp>
      <p:cxnSp>
        <p:nvCxnSpPr>
          <p:cNvPr id="15" name="Straight Connector 14"/>
          <p:cNvCxnSpPr/>
          <p:nvPr userDrawn="1"/>
        </p:nvCxnSpPr>
        <p:spPr>
          <a:xfrm rot="16200000" flipH="1">
            <a:off x="4318539" y="3442178"/>
            <a:ext cx="4345497" cy="1566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461963" y="475488"/>
            <a:ext cx="8682037" cy="603504"/>
          </a:xfrm>
        </p:spPr>
        <p:txBody>
          <a:bodyPr/>
          <a:lstStyle/>
          <a:p>
            <a:r>
              <a:rPr lang="en-US" dirty="0" smtClean="0"/>
              <a:t>Click to edit Master title style</a:t>
            </a:r>
            <a:endParaRPr lang="en-US" dirty="0"/>
          </a:p>
        </p:txBody>
      </p:sp>
      <p:sp>
        <p:nvSpPr>
          <p:cNvPr id="11"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13"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
        <p:nvSpPr>
          <p:cNvPr id="14" name="Content Placeholder 2"/>
          <p:cNvSpPr>
            <a:spLocks noGrp="1"/>
          </p:cNvSpPr>
          <p:nvPr>
            <p:ph idx="17"/>
          </p:nvPr>
        </p:nvSpPr>
        <p:spPr>
          <a:xfrm>
            <a:off x="6582919" y="1262743"/>
            <a:ext cx="2084832" cy="1371600"/>
          </a:xfrm>
          <a:solidFill>
            <a:srgbClr val="CDC8B1"/>
          </a:solidFill>
          <a:ln w="9525" algn="ctr">
            <a:noFill/>
            <a:miter lim="800000"/>
            <a:headEnd/>
            <a:tailEnd/>
          </a:ln>
        </p:spPr>
        <p:txBody>
          <a:bodyPr vert="horz" wrap="square" lIns="91440" tIns="91440" rIns="91440" bIns="91440" numCol="1" anchor="t" anchorCtr="0" compatLnSpc="1">
            <a:prstTxWarp prst="textNoShape">
              <a:avLst/>
            </a:prstTxWarp>
          </a:bodyPr>
          <a:lstStyle>
            <a:lvl1pPr marL="0" indent="0" algn="ctr" rtl="0" eaLnBrk="1" fontAlgn="base" hangingPunct="1">
              <a:lnSpc>
                <a:spcPct val="93000"/>
              </a:lnSpc>
              <a:spcAft>
                <a:spcPct val="0"/>
              </a:spcAft>
              <a:buNone/>
              <a:defRPr lang="en-US" sz="1100" b="1" dirty="0" smtClean="0">
                <a:solidFill>
                  <a:schemeClr val="tx1"/>
                </a:solidFill>
                <a:latin typeface="+mn-lt"/>
                <a:ea typeface="+mn-ea"/>
                <a:cs typeface="+mn-cs"/>
              </a:defRPr>
            </a:lvl1pPr>
            <a:lvl2pPr marL="217488" indent="-217488" rtl="0" eaLnBrk="1" fontAlgn="base" hangingPunct="1">
              <a:lnSpc>
                <a:spcPct val="93000"/>
              </a:lnSpc>
              <a:spcAft>
                <a:spcPct val="0"/>
              </a:spcAft>
              <a:buClr>
                <a:srgbClr val="FF4500"/>
              </a:buClr>
              <a:buFont typeface="Wingdings" pitchFamily="2" charset="2"/>
              <a:buChar char="n"/>
              <a:defRPr lang="en-US" sz="1000" dirty="0" smtClean="0">
                <a:solidFill>
                  <a:schemeClr val="tx1"/>
                </a:solidFill>
                <a:latin typeface="+mn-lt"/>
                <a:cs typeface="+mn-cs"/>
              </a:defRPr>
            </a:lvl2pPr>
            <a:lvl3pPr marL="376238" indent="-165100" rtl="0" eaLnBrk="1" fontAlgn="base" hangingPunct="1">
              <a:lnSpc>
                <a:spcPct val="93000"/>
              </a:lnSpc>
              <a:spcAft>
                <a:spcPct val="0"/>
              </a:spcAft>
              <a:buFont typeface="Arial" pitchFamily="34" charset="0"/>
              <a:buChar char="●"/>
              <a:defRPr lang="en-US" sz="800" dirty="0" smtClean="0">
                <a:solidFill>
                  <a:schemeClr val="tx1"/>
                </a:solidFill>
                <a:latin typeface="+mn-lt"/>
                <a:cs typeface="+mn-cs"/>
              </a:defRPr>
            </a:lvl3pPr>
            <a:lvl4pPr marL="547688" indent="-166688" rtl="0" eaLnBrk="1" fontAlgn="base" hangingPunct="1">
              <a:lnSpc>
                <a:spcPct val="93000"/>
              </a:lnSpc>
              <a:spcAft>
                <a:spcPct val="0"/>
              </a:spcAft>
              <a:buFont typeface="Arial" pitchFamily="34" charset="0"/>
              <a:buChar char="■"/>
              <a:defRPr lang="en-US" sz="1100" b="1" dirty="0" smtClean="0">
                <a:solidFill>
                  <a:schemeClr val="tx1"/>
                </a:solidFill>
                <a:latin typeface="+mn-lt"/>
                <a:ea typeface="+mn-ea"/>
                <a:cs typeface="+mn-cs"/>
              </a:defRPr>
            </a:lvl4pPr>
            <a:lvl5pPr marL="682625" indent="-150813" rtl="0" eaLnBrk="1" fontAlgn="base" hangingPunct="1">
              <a:lnSpc>
                <a:spcPct val="93000"/>
              </a:lnSpc>
              <a:spcAft>
                <a:spcPct val="0"/>
              </a:spcAft>
              <a:buFont typeface="Symbol" pitchFamily="18" charset="2"/>
              <a:buChar char="·"/>
              <a:defRPr lang="en-US" sz="1100" b="1" dirty="0">
                <a:solidFill>
                  <a:schemeClr val="tx1"/>
                </a:solidFill>
                <a:latin typeface="+mn-lt"/>
                <a:ea typeface="+mn-ea"/>
                <a:cs typeface="+mn-cs"/>
              </a:defRPr>
            </a:lvl5pPr>
          </a:lstStyle>
          <a:p>
            <a:pPr lvl="0"/>
            <a:r>
              <a:rPr lang="en-US" dirty="0" smtClean="0"/>
              <a:t>Click to edit Master text styles</a:t>
            </a:r>
          </a:p>
          <a:p>
            <a:pPr marL="112713" lvl="1" indent="-112713" algn="l" rtl="0" eaLnBrk="1" fontAlgn="base" hangingPunct="1">
              <a:lnSpc>
                <a:spcPct val="93000"/>
              </a:lnSpc>
              <a:spcBef>
                <a:spcPts val="200"/>
              </a:spcBef>
              <a:spcAft>
                <a:spcPct val="0"/>
              </a:spcAft>
              <a:buClr>
                <a:srgbClr val="FF4500"/>
              </a:buClr>
              <a:buSzPct val="90000"/>
              <a:buFont typeface="Wingdings" pitchFamily="2" charset="2"/>
              <a:buChar char="n"/>
            </a:pPr>
            <a:r>
              <a:rPr lang="en-US" dirty="0" smtClean="0"/>
              <a:t>Second level</a:t>
            </a:r>
          </a:p>
          <a:p>
            <a:pPr marL="233363" lvl="2" indent="-109538" algn="l" rtl="0" eaLnBrk="1" fontAlgn="base" hangingPunct="1">
              <a:lnSpc>
                <a:spcPct val="93000"/>
              </a:lnSpc>
              <a:spcBef>
                <a:spcPts val="100"/>
              </a:spcBef>
              <a:spcAft>
                <a:spcPct val="0"/>
              </a:spcAft>
              <a:buClr>
                <a:srgbClr val="8B8878"/>
              </a:buClr>
              <a:buSzPct val="100000"/>
              <a:buFont typeface="Arial" pitchFamily="34" charset="0"/>
              <a:buChar char="●"/>
            </a:pPr>
            <a:r>
              <a:rPr lang="en-US" dirty="0" smtClean="0"/>
              <a:t>Third level</a:t>
            </a:r>
            <a:endParaRPr lang="en-US" dirty="0"/>
          </a:p>
        </p:txBody>
      </p:sp>
      <p:sp>
        <p:nvSpPr>
          <p:cNvPr id="16" name="Content Placeholder 2"/>
          <p:cNvSpPr>
            <a:spLocks noGrp="1"/>
          </p:cNvSpPr>
          <p:nvPr>
            <p:ph idx="18"/>
          </p:nvPr>
        </p:nvSpPr>
        <p:spPr>
          <a:xfrm>
            <a:off x="6582919" y="2763158"/>
            <a:ext cx="2084832" cy="1371600"/>
          </a:xfrm>
          <a:solidFill>
            <a:srgbClr val="CDC8B1"/>
          </a:solidFill>
          <a:ln w="9525" algn="ctr">
            <a:noFill/>
            <a:miter lim="800000"/>
            <a:headEnd/>
            <a:tailEnd/>
          </a:ln>
        </p:spPr>
        <p:txBody>
          <a:bodyPr vert="horz" wrap="square" lIns="91440" tIns="91440" rIns="91440" bIns="91440" numCol="1" anchor="t" anchorCtr="0" compatLnSpc="1">
            <a:prstTxWarp prst="textNoShape">
              <a:avLst/>
            </a:prstTxWarp>
          </a:bodyPr>
          <a:lstStyle>
            <a:lvl1pPr marL="0" indent="0" algn="ctr" rtl="0" eaLnBrk="1" fontAlgn="base" hangingPunct="1">
              <a:lnSpc>
                <a:spcPct val="93000"/>
              </a:lnSpc>
              <a:spcAft>
                <a:spcPct val="0"/>
              </a:spcAft>
              <a:buNone/>
              <a:defRPr lang="en-US" sz="1100" b="1" dirty="0" smtClean="0">
                <a:solidFill>
                  <a:schemeClr val="tx1"/>
                </a:solidFill>
                <a:latin typeface="+mn-lt"/>
                <a:ea typeface="+mn-ea"/>
                <a:cs typeface="+mn-cs"/>
              </a:defRPr>
            </a:lvl1pPr>
            <a:lvl2pPr marL="217488" indent="-217488" rtl="0" eaLnBrk="1" fontAlgn="base" hangingPunct="1">
              <a:lnSpc>
                <a:spcPct val="93000"/>
              </a:lnSpc>
              <a:spcAft>
                <a:spcPct val="0"/>
              </a:spcAft>
              <a:buClr>
                <a:srgbClr val="FF4500"/>
              </a:buClr>
              <a:buFont typeface="Wingdings" pitchFamily="2" charset="2"/>
              <a:buChar char="n"/>
              <a:defRPr lang="en-US" sz="1000" dirty="0" smtClean="0">
                <a:solidFill>
                  <a:schemeClr val="tx1"/>
                </a:solidFill>
                <a:latin typeface="+mn-lt"/>
                <a:cs typeface="+mn-cs"/>
              </a:defRPr>
            </a:lvl2pPr>
            <a:lvl3pPr marL="376238" indent="-165100" rtl="0" eaLnBrk="1" fontAlgn="base" hangingPunct="1">
              <a:lnSpc>
                <a:spcPct val="93000"/>
              </a:lnSpc>
              <a:spcAft>
                <a:spcPct val="0"/>
              </a:spcAft>
              <a:buFont typeface="Arial" pitchFamily="34" charset="0"/>
              <a:buChar char="●"/>
              <a:defRPr lang="en-US" sz="800" dirty="0" smtClean="0">
                <a:solidFill>
                  <a:schemeClr val="tx1"/>
                </a:solidFill>
                <a:latin typeface="+mn-lt"/>
                <a:cs typeface="+mn-cs"/>
              </a:defRPr>
            </a:lvl3pPr>
            <a:lvl4pPr marL="547688" indent="-166688" rtl="0" eaLnBrk="1" fontAlgn="base" hangingPunct="1">
              <a:lnSpc>
                <a:spcPct val="93000"/>
              </a:lnSpc>
              <a:spcAft>
                <a:spcPct val="0"/>
              </a:spcAft>
              <a:buFont typeface="Arial" pitchFamily="34" charset="0"/>
              <a:buChar char="■"/>
              <a:defRPr lang="en-US" sz="1100" b="1" dirty="0" smtClean="0">
                <a:solidFill>
                  <a:schemeClr val="tx1"/>
                </a:solidFill>
                <a:latin typeface="+mn-lt"/>
                <a:ea typeface="+mn-ea"/>
                <a:cs typeface="+mn-cs"/>
              </a:defRPr>
            </a:lvl4pPr>
            <a:lvl5pPr marL="682625" indent="-150813" rtl="0" eaLnBrk="1" fontAlgn="base" hangingPunct="1">
              <a:lnSpc>
                <a:spcPct val="93000"/>
              </a:lnSpc>
              <a:spcAft>
                <a:spcPct val="0"/>
              </a:spcAft>
              <a:buFont typeface="Symbol" pitchFamily="18" charset="2"/>
              <a:buChar char="·"/>
              <a:defRPr lang="en-US" sz="1100" b="1" dirty="0">
                <a:solidFill>
                  <a:schemeClr val="tx1"/>
                </a:solidFill>
                <a:latin typeface="+mn-lt"/>
                <a:ea typeface="+mn-ea"/>
                <a:cs typeface="+mn-cs"/>
              </a:defRPr>
            </a:lvl5pPr>
          </a:lstStyle>
          <a:p>
            <a:pPr lvl="0"/>
            <a:r>
              <a:rPr lang="en-US" dirty="0" smtClean="0"/>
              <a:t>Click to edit Master text styles</a:t>
            </a:r>
          </a:p>
          <a:p>
            <a:pPr marL="112713" lvl="1" indent="-112713" algn="l" rtl="0" eaLnBrk="1" fontAlgn="base" hangingPunct="1">
              <a:lnSpc>
                <a:spcPct val="93000"/>
              </a:lnSpc>
              <a:spcBef>
                <a:spcPts val="200"/>
              </a:spcBef>
              <a:spcAft>
                <a:spcPct val="0"/>
              </a:spcAft>
              <a:buClr>
                <a:srgbClr val="FF4500"/>
              </a:buClr>
              <a:buSzPct val="90000"/>
              <a:buFont typeface="Wingdings" pitchFamily="2" charset="2"/>
              <a:buChar char="n"/>
            </a:pPr>
            <a:r>
              <a:rPr lang="en-US" dirty="0" smtClean="0"/>
              <a:t>Second level</a:t>
            </a:r>
          </a:p>
          <a:p>
            <a:pPr marL="233363" lvl="2" indent="-109538" algn="l" rtl="0" eaLnBrk="1" fontAlgn="base" hangingPunct="1">
              <a:lnSpc>
                <a:spcPct val="93000"/>
              </a:lnSpc>
              <a:spcBef>
                <a:spcPts val="100"/>
              </a:spcBef>
              <a:spcAft>
                <a:spcPct val="0"/>
              </a:spcAft>
              <a:buClr>
                <a:srgbClr val="8B8878"/>
              </a:buClr>
              <a:buSzPct val="100000"/>
              <a:buFont typeface="Arial" pitchFamily="34" charset="0"/>
              <a:buChar char="●"/>
            </a:pPr>
            <a:r>
              <a:rPr lang="en-US" dirty="0" smtClean="0"/>
              <a:t>Third level</a:t>
            </a:r>
            <a:endParaRPr lang="en-US" dirty="0"/>
          </a:p>
        </p:txBody>
      </p:sp>
      <p:sp>
        <p:nvSpPr>
          <p:cNvPr id="17" name="Content Placeholder 2"/>
          <p:cNvSpPr>
            <a:spLocks noGrp="1"/>
          </p:cNvSpPr>
          <p:nvPr>
            <p:ph idx="19"/>
          </p:nvPr>
        </p:nvSpPr>
        <p:spPr>
          <a:xfrm>
            <a:off x="6582919" y="4263572"/>
            <a:ext cx="2084832" cy="1371600"/>
          </a:xfrm>
          <a:solidFill>
            <a:srgbClr val="CDC8B1"/>
          </a:solidFill>
          <a:ln w="9525" algn="ctr">
            <a:noFill/>
            <a:miter lim="800000"/>
            <a:headEnd/>
            <a:tailEnd/>
          </a:ln>
        </p:spPr>
        <p:txBody>
          <a:bodyPr vert="horz" wrap="square" lIns="91440" tIns="91440" rIns="91440" bIns="91440" numCol="1" anchor="t" anchorCtr="0" compatLnSpc="1">
            <a:prstTxWarp prst="textNoShape">
              <a:avLst/>
            </a:prstTxWarp>
          </a:bodyPr>
          <a:lstStyle>
            <a:lvl1pPr marL="0" indent="0" algn="ctr" rtl="0" eaLnBrk="1" fontAlgn="base" hangingPunct="1">
              <a:lnSpc>
                <a:spcPct val="93000"/>
              </a:lnSpc>
              <a:spcAft>
                <a:spcPct val="0"/>
              </a:spcAft>
              <a:buNone/>
              <a:defRPr lang="en-US" sz="1100" b="1" dirty="0" smtClean="0">
                <a:solidFill>
                  <a:schemeClr val="tx1"/>
                </a:solidFill>
                <a:latin typeface="+mn-lt"/>
                <a:ea typeface="+mn-ea"/>
                <a:cs typeface="+mn-cs"/>
              </a:defRPr>
            </a:lvl1pPr>
            <a:lvl2pPr marL="217488" indent="-217488" rtl="0" eaLnBrk="1" fontAlgn="base" hangingPunct="1">
              <a:lnSpc>
                <a:spcPct val="93000"/>
              </a:lnSpc>
              <a:spcAft>
                <a:spcPct val="0"/>
              </a:spcAft>
              <a:buClr>
                <a:srgbClr val="FF4500"/>
              </a:buClr>
              <a:buFont typeface="Wingdings" pitchFamily="2" charset="2"/>
              <a:buChar char="n"/>
              <a:defRPr lang="en-US" sz="1000" dirty="0" smtClean="0">
                <a:solidFill>
                  <a:schemeClr val="tx1"/>
                </a:solidFill>
                <a:latin typeface="+mn-lt"/>
                <a:cs typeface="+mn-cs"/>
              </a:defRPr>
            </a:lvl2pPr>
            <a:lvl3pPr marL="376238" indent="-165100" rtl="0" eaLnBrk="1" fontAlgn="base" hangingPunct="1">
              <a:lnSpc>
                <a:spcPct val="93000"/>
              </a:lnSpc>
              <a:spcAft>
                <a:spcPct val="0"/>
              </a:spcAft>
              <a:buFont typeface="Arial" pitchFamily="34" charset="0"/>
              <a:buChar char="●"/>
              <a:defRPr lang="en-US" sz="800" dirty="0" smtClean="0">
                <a:solidFill>
                  <a:schemeClr val="tx1"/>
                </a:solidFill>
                <a:latin typeface="+mn-lt"/>
                <a:cs typeface="+mn-cs"/>
              </a:defRPr>
            </a:lvl3pPr>
            <a:lvl4pPr marL="547688" indent="-166688" rtl="0" eaLnBrk="1" fontAlgn="base" hangingPunct="1">
              <a:lnSpc>
                <a:spcPct val="93000"/>
              </a:lnSpc>
              <a:spcAft>
                <a:spcPct val="0"/>
              </a:spcAft>
              <a:buFont typeface="Arial" pitchFamily="34" charset="0"/>
              <a:buChar char="■"/>
              <a:defRPr lang="en-US" sz="1100" b="1" dirty="0" smtClean="0">
                <a:solidFill>
                  <a:schemeClr val="tx1"/>
                </a:solidFill>
                <a:latin typeface="+mn-lt"/>
                <a:ea typeface="+mn-ea"/>
                <a:cs typeface="+mn-cs"/>
              </a:defRPr>
            </a:lvl4pPr>
            <a:lvl5pPr marL="682625" indent="-150813" rtl="0" eaLnBrk="1" fontAlgn="base" hangingPunct="1">
              <a:lnSpc>
                <a:spcPct val="93000"/>
              </a:lnSpc>
              <a:spcAft>
                <a:spcPct val="0"/>
              </a:spcAft>
              <a:buFont typeface="Symbol" pitchFamily="18" charset="2"/>
              <a:buChar char="·"/>
              <a:defRPr lang="en-US" sz="1100" b="1" dirty="0">
                <a:solidFill>
                  <a:schemeClr val="tx1"/>
                </a:solidFill>
                <a:latin typeface="+mn-lt"/>
                <a:ea typeface="+mn-ea"/>
                <a:cs typeface="+mn-cs"/>
              </a:defRPr>
            </a:lvl5pPr>
          </a:lstStyle>
          <a:p>
            <a:pPr lvl="0"/>
            <a:r>
              <a:rPr lang="en-US" dirty="0" smtClean="0"/>
              <a:t>Click to edit Master text styles</a:t>
            </a:r>
          </a:p>
          <a:p>
            <a:pPr marL="112713" lvl="1" indent="-112713" algn="l" rtl="0" eaLnBrk="1" fontAlgn="base" hangingPunct="1">
              <a:lnSpc>
                <a:spcPct val="93000"/>
              </a:lnSpc>
              <a:spcBef>
                <a:spcPts val="200"/>
              </a:spcBef>
              <a:spcAft>
                <a:spcPct val="0"/>
              </a:spcAft>
              <a:buClr>
                <a:srgbClr val="FF4500"/>
              </a:buClr>
              <a:buSzPct val="90000"/>
              <a:buFont typeface="Wingdings" pitchFamily="2" charset="2"/>
              <a:buChar char="n"/>
            </a:pPr>
            <a:r>
              <a:rPr lang="en-US" dirty="0" smtClean="0"/>
              <a:t>Second level</a:t>
            </a:r>
          </a:p>
          <a:p>
            <a:pPr marL="233363" lvl="2" indent="-109538" algn="l" rtl="0" eaLnBrk="1" fontAlgn="base" hangingPunct="1">
              <a:lnSpc>
                <a:spcPct val="93000"/>
              </a:lnSpc>
              <a:spcBef>
                <a:spcPts val="100"/>
              </a:spcBef>
              <a:spcAft>
                <a:spcPct val="0"/>
              </a:spcAft>
              <a:buClr>
                <a:srgbClr val="8B8878"/>
              </a:buClr>
              <a:buSzPct val="100000"/>
              <a:buFont typeface="Arial" pitchFamily="34" charset="0"/>
              <a:buChar char="●"/>
            </a:pPr>
            <a:r>
              <a:rPr lang="en-US" dirty="0" smtClean="0"/>
              <a:t>Third level</a:t>
            </a:r>
            <a:endParaRPr lang="en-US" dirty="0"/>
          </a:p>
        </p:txBody>
      </p:sp>
      <p:sp>
        <p:nvSpPr>
          <p:cNvPr id="22" name="Content Placeholder 2"/>
          <p:cNvSpPr>
            <a:spLocks noGrp="1"/>
          </p:cNvSpPr>
          <p:nvPr>
            <p:ph idx="20"/>
          </p:nvPr>
        </p:nvSpPr>
        <p:spPr>
          <a:xfrm>
            <a:off x="475488" y="5815263"/>
            <a:ext cx="8183880" cy="640080"/>
          </a:xfrm>
          <a:noFill/>
          <a:ln w="9525" algn="ctr">
            <a:noFill/>
            <a:miter lim="800000"/>
            <a:headEnd/>
            <a:tailEnd/>
          </a:ln>
        </p:spPr>
        <p:txBody>
          <a:bodyPr vert="horz" wrap="square" lIns="91440" tIns="0" rIns="91440" bIns="182880" numCol="1" anchor="t" anchorCtr="0" compatLnSpc="1">
            <a:prstTxWarp prst="textNoShape">
              <a:avLst/>
            </a:prstTxWarp>
          </a:bodyPr>
          <a:lstStyle>
            <a:lvl1pPr marL="0" indent="0" algn="l" rtl="0" eaLnBrk="1" fontAlgn="base" hangingPunct="1">
              <a:lnSpc>
                <a:spcPct val="93000"/>
              </a:lnSpc>
              <a:spcAft>
                <a:spcPct val="0"/>
              </a:spcAft>
              <a:buNone/>
              <a:defRPr lang="en-US" sz="1000" dirty="0" smtClean="0">
                <a:solidFill>
                  <a:schemeClr val="tx1"/>
                </a:solidFill>
                <a:latin typeface="+mn-lt"/>
                <a:ea typeface="+mn-ea"/>
                <a:cs typeface="+mn-cs"/>
              </a:defRPr>
            </a:lvl1pPr>
            <a:lvl2pPr marL="217488" indent="-217488" algn="l" rtl="0" eaLnBrk="1" fontAlgn="base" hangingPunct="1">
              <a:lnSpc>
                <a:spcPct val="93000"/>
              </a:lnSpc>
              <a:spcAft>
                <a:spcPct val="0"/>
              </a:spcAft>
              <a:buClr>
                <a:srgbClr val="FF4500"/>
              </a:buClr>
              <a:buFont typeface="Wingdings" pitchFamily="2" charset="2"/>
              <a:buChar char="n"/>
              <a:defRPr lang="en-US" sz="900" dirty="0" smtClean="0">
                <a:solidFill>
                  <a:schemeClr val="tx1"/>
                </a:solidFill>
                <a:latin typeface="+mn-lt"/>
                <a:ea typeface="+mn-ea"/>
                <a:cs typeface="+mn-cs"/>
              </a:defRPr>
            </a:lvl2pPr>
            <a:lvl3pPr marL="376238" indent="-165100" algn="l" rtl="0" eaLnBrk="1" fontAlgn="base" hangingPunct="1">
              <a:lnSpc>
                <a:spcPct val="93000"/>
              </a:lnSpc>
              <a:spcAft>
                <a:spcPct val="0"/>
              </a:spcAft>
              <a:buFont typeface="Arial" pitchFamily="34" charset="0"/>
              <a:buChar char="●"/>
              <a:defRPr lang="en-US" sz="800" dirty="0">
                <a:solidFill>
                  <a:schemeClr val="tx1"/>
                </a:solidFill>
                <a:latin typeface="+mn-lt"/>
                <a:ea typeface="+mn-ea"/>
                <a:cs typeface="+mn-cs"/>
              </a:defRPr>
            </a:lvl3pPr>
            <a:lvl4pPr marL="547688" indent="-166688" rtl="0" eaLnBrk="1" fontAlgn="base" hangingPunct="1">
              <a:lnSpc>
                <a:spcPct val="93000"/>
              </a:lnSpc>
              <a:spcAft>
                <a:spcPct val="0"/>
              </a:spcAft>
              <a:buFont typeface="Arial" pitchFamily="34" charset="0"/>
              <a:buChar char="■"/>
              <a:defRPr lang="en-US" sz="1100" b="1" dirty="0" smtClean="0">
                <a:solidFill>
                  <a:schemeClr val="tx1"/>
                </a:solidFill>
                <a:latin typeface="+mn-lt"/>
                <a:ea typeface="+mn-ea"/>
                <a:cs typeface="+mn-cs"/>
              </a:defRPr>
            </a:lvl4pPr>
            <a:lvl5pPr marL="682625" indent="-150813" rtl="0" eaLnBrk="1" fontAlgn="base" hangingPunct="1">
              <a:lnSpc>
                <a:spcPct val="93000"/>
              </a:lnSpc>
              <a:spcAft>
                <a:spcPct val="0"/>
              </a:spcAft>
              <a:buFont typeface="Symbol" pitchFamily="18" charset="2"/>
              <a:buChar char="·"/>
              <a:defRPr lang="en-US" sz="1100" b="1" dirty="0">
                <a:solidFill>
                  <a:schemeClr val="tx1"/>
                </a:solidFill>
                <a:latin typeface="+mn-lt"/>
                <a:ea typeface="+mn-ea"/>
                <a:cs typeface="+mn-cs"/>
              </a:defRPr>
            </a:lvl5pPr>
          </a:lstStyle>
          <a:p>
            <a:pPr lvl="0"/>
            <a:r>
              <a:rPr lang="en-US" dirty="0" smtClean="0"/>
              <a:t>Click to edit Master text styles</a:t>
            </a:r>
          </a:p>
          <a:p>
            <a:pPr marL="112713" lvl="1" indent="-112713" algn="l" rtl="0" eaLnBrk="1" fontAlgn="base" hangingPunct="1">
              <a:lnSpc>
                <a:spcPct val="93000"/>
              </a:lnSpc>
              <a:spcBef>
                <a:spcPts val="200"/>
              </a:spcBef>
              <a:spcAft>
                <a:spcPct val="0"/>
              </a:spcAft>
              <a:buClr>
                <a:srgbClr val="FF4500"/>
              </a:buClr>
              <a:buSzPct val="90000"/>
              <a:buFont typeface="Wingdings" pitchFamily="2" charset="2"/>
              <a:buChar char="n"/>
            </a:pPr>
            <a:r>
              <a:rPr lang="en-US" dirty="0" smtClean="0"/>
              <a:t>Second level</a:t>
            </a:r>
          </a:p>
          <a:p>
            <a:pPr marL="233363" lvl="2" indent="-109538" algn="l" rtl="0" eaLnBrk="1" fontAlgn="base" hangingPunct="1">
              <a:lnSpc>
                <a:spcPct val="93000"/>
              </a:lnSpc>
              <a:spcBef>
                <a:spcPts val="100"/>
              </a:spcBef>
              <a:spcAft>
                <a:spcPct val="0"/>
              </a:spcAft>
              <a:buClr>
                <a:srgbClr val="8B8878"/>
              </a:buClr>
              <a:buSzPct val="100000"/>
              <a:buFont typeface="Arial" pitchFamily="34" charset="0"/>
              <a:buChar char="●"/>
            </a:pPr>
            <a:r>
              <a:rPr lang="en-US" dirty="0" smtClean="0"/>
              <a:t>Third level</a:t>
            </a:r>
            <a:endParaRPr lang="en-US" dirty="0"/>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7"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First Level No Bullet">
    <p:spTree>
      <p:nvGrpSpPr>
        <p:cNvPr id="1" name=""/>
        <p:cNvGrpSpPr/>
        <p:nvPr/>
      </p:nvGrpSpPr>
      <p:grpSpPr>
        <a:xfrm>
          <a:off x="0" y="0"/>
          <a:ext cx="0" cy="0"/>
          <a:chOff x="0" y="0"/>
          <a:chExt cx="0" cy="0"/>
        </a:xfrm>
      </p:grpSpPr>
      <p:sp>
        <p:nvSpPr>
          <p:cNvPr id="7" name="Slide Number Placeholder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8"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
        <p:nvSpPr>
          <p:cNvPr id="3" name="Content Placeholder 2"/>
          <p:cNvSpPr>
            <a:spLocks noGrp="1"/>
          </p:cNvSpPr>
          <p:nvPr>
            <p:ph idx="1"/>
          </p:nvPr>
        </p:nvSpPr>
        <p:spPr/>
        <p:txBody>
          <a:bodyPr/>
          <a:lstStyle>
            <a:lvl1pPr marL="0" indent="0">
              <a:buNone/>
              <a:defRPr/>
            </a:lvl1pPr>
            <a:lvl2pPr marL="217488" indent="-217488">
              <a:buClr>
                <a:srgbClr val="FF4500"/>
              </a:buClr>
              <a:buFont typeface="Wingdings" pitchFamily="2" charset="2"/>
              <a:buChar char="n"/>
              <a:defRPr/>
            </a:lvl2pPr>
            <a:lvl3pPr marL="376238" indent="-165100">
              <a:buFont typeface="Arial" pitchFamily="34" charset="0"/>
              <a:buChar char="●"/>
              <a:defRPr/>
            </a:lvl3pPr>
            <a:lvl4pPr marL="547688" indent="-166688">
              <a:buFont typeface="Arial" pitchFamily="34" charset="0"/>
              <a:buChar char="■"/>
              <a:defRPr/>
            </a:lvl4pPr>
            <a:lvl5pPr marL="682625" indent="-150813">
              <a:buFont typeface="Symbol" pitchFamily="18" charset="2"/>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12" name="Rectangle 11"/>
          <p:cNvSpPr/>
          <p:nvPr userDrawn="1"/>
        </p:nvSpPr>
        <p:spPr>
          <a:xfrm>
            <a:off x="0" y="2366210"/>
            <a:ext cx="9144000" cy="27432"/>
          </a:xfrm>
          <a:prstGeom prst="rect">
            <a:avLst/>
          </a:prstGeom>
          <a:solidFill>
            <a:srgbClr val="CDC8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0" y="4269976"/>
            <a:ext cx="9144000" cy="27432"/>
          </a:xfrm>
          <a:prstGeom prst="rect">
            <a:avLst/>
          </a:prstGeom>
          <a:solidFill>
            <a:srgbClr val="CDC8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userDrawn="1"/>
        </p:nvSpPr>
        <p:spPr>
          <a:xfrm>
            <a:off x="0" y="0"/>
            <a:ext cx="91440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userDrawn="1"/>
        </p:nvCxnSpPr>
        <p:spPr>
          <a:xfrm rot="5400000">
            <a:off x="7391400" y="228600"/>
            <a:ext cx="457200" cy="0"/>
          </a:xfrm>
          <a:prstGeom prst="line">
            <a:avLst/>
          </a:prstGeom>
          <a:ln w="12700">
            <a:solidFill>
              <a:srgbClr val="E6E6D9"/>
            </a:solidFill>
          </a:ln>
        </p:spPr>
        <p:style>
          <a:lnRef idx="1">
            <a:schemeClr val="accent1"/>
          </a:lnRef>
          <a:fillRef idx="0">
            <a:schemeClr val="accent1"/>
          </a:fillRef>
          <a:effectRef idx="0">
            <a:schemeClr val="accent1"/>
          </a:effectRef>
          <a:fontRef idx="minor">
            <a:schemeClr val="tx1"/>
          </a:fontRef>
        </p:style>
      </p:cxnSp>
      <p:pic>
        <p:nvPicPr>
          <p:cNvPr id="7" name="Picture 6" descr="AG-Logo_WHITE_Official.png"/>
          <p:cNvPicPr>
            <a:picLocks noChangeAspect="1"/>
          </p:cNvPicPr>
          <p:nvPr userDrawn="1"/>
        </p:nvPicPr>
        <p:blipFill>
          <a:blip r:embed="rId2" cstate="print"/>
          <a:stretch>
            <a:fillRect/>
          </a:stretch>
        </p:blipFill>
        <p:spPr>
          <a:xfrm>
            <a:off x="7730186" y="18107"/>
            <a:ext cx="1322451" cy="408623"/>
          </a:xfrm>
          <a:prstGeom prst="rect">
            <a:avLst/>
          </a:prstGeom>
        </p:spPr>
      </p:pic>
      <p:sp>
        <p:nvSpPr>
          <p:cNvPr id="3" name="Text Placeholder 2"/>
          <p:cNvSpPr>
            <a:spLocks noGrp="1"/>
          </p:cNvSpPr>
          <p:nvPr>
            <p:ph type="body" idx="1"/>
          </p:nvPr>
        </p:nvSpPr>
        <p:spPr>
          <a:xfrm>
            <a:off x="684380" y="4343400"/>
            <a:ext cx="7772400" cy="1500187"/>
          </a:xfrm>
        </p:spPr>
        <p:txBody>
          <a:bodyPr anchor="ctr" anchorCtr="1"/>
          <a:lstStyle>
            <a:lvl1pPr marL="0" indent="0" algn="ctr">
              <a:buNone/>
              <a:defRPr sz="1600">
                <a:solidFill>
                  <a:srgbClr val="8B8878"/>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8" name="Rectangle 2"/>
          <p:cNvSpPr>
            <a:spLocks noGrp="1" noChangeArrowheads="1"/>
          </p:cNvSpPr>
          <p:nvPr>
            <p:ph type="ctrTitle"/>
          </p:nvPr>
        </p:nvSpPr>
        <p:spPr>
          <a:xfrm>
            <a:off x="439905" y="2386584"/>
            <a:ext cx="8261350" cy="1874921"/>
          </a:xfrm>
        </p:spPr>
        <p:txBody>
          <a:bodyPr bIns="45720" anchorCtr="1"/>
          <a:lstStyle>
            <a:lvl1pPr algn="ctr">
              <a:defRPr>
                <a:solidFill>
                  <a:srgbClr val="FF0000"/>
                </a:solidFill>
              </a:defRPr>
            </a:lvl1pPr>
          </a:lstStyle>
          <a:p>
            <a:r>
              <a:rPr lang="en-US" smtClean="0"/>
              <a:t>Click to edit Master title style</a:t>
            </a:r>
            <a:endParaRPr lang="en-US" dirty="0"/>
          </a:p>
        </p:txBody>
      </p:sp>
      <p:sp>
        <p:nvSpPr>
          <p:cNvPr id="10"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11"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5"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ody Text Only">
    <p:spTree>
      <p:nvGrpSpPr>
        <p:cNvPr id="1" name=""/>
        <p:cNvGrpSpPr/>
        <p:nvPr/>
      </p:nvGrpSpPr>
      <p:grpSpPr>
        <a:xfrm>
          <a:off x="0" y="0"/>
          <a:ext cx="0" cy="0"/>
          <a:chOff x="0" y="0"/>
          <a:chExt cx="0" cy="0"/>
        </a:xfrm>
      </p:grpSpPr>
      <p:sp>
        <p:nvSpPr>
          <p:cNvPr id="8" name="Content Placeholder 2"/>
          <p:cNvSpPr>
            <a:spLocks noGrp="1"/>
          </p:cNvSpPr>
          <p:nvPr>
            <p:ph idx="1"/>
          </p:nvPr>
        </p:nvSpPr>
        <p:spPr>
          <a:xfrm>
            <a:off x="457200" y="685800"/>
            <a:ext cx="8221830" cy="565083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p:nvPr userDrawn="1"/>
        </p:nvSpPr>
        <p:spPr>
          <a:xfrm>
            <a:off x="0" y="0"/>
            <a:ext cx="91440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p:cNvCxnSpPr/>
          <p:nvPr userDrawn="1"/>
        </p:nvCxnSpPr>
        <p:spPr>
          <a:xfrm rot="5400000">
            <a:off x="7391400" y="228600"/>
            <a:ext cx="457200" cy="0"/>
          </a:xfrm>
          <a:prstGeom prst="line">
            <a:avLst/>
          </a:prstGeom>
          <a:ln w="12700">
            <a:solidFill>
              <a:srgbClr val="E6E6D9"/>
            </a:solidFill>
          </a:ln>
        </p:spPr>
        <p:style>
          <a:lnRef idx="1">
            <a:schemeClr val="accent1"/>
          </a:lnRef>
          <a:fillRef idx="0">
            <a:schemeClr val="accent1"/>
          </a:fillRef>
          <a:effectRef idx="0">
            <a:schemeClr val="accent1"/>
          </a:effectRef>
          <a:fontRef idx="minor">
            <a:schemeClr val="tx1"/>
          </a:fontRef>
        </p:style>
      </p:cxnSp>
      <p:pic>
        <p:nvPicPr>
          <p:cNvPr id="10" name="Picture 9" descr="AG-Logo_WHITE_Official.png"/>
          <p:cNvPicPr>
            <a:picLocks noChangeAspect="1"/>
          </p:cNvPicPr>
          <p:nvPr userDrawn="1"/>
        </p:nvPicPr>
        <p:blipFill>
          <a:blip r:embed="rId2" cstate="print"/>
          <a:stretch>
            <a:fillRect/>
          </a:stretch>
        </p:blipFill>
        <p:spPr>
          <a:xfrm>
            <a:off x="7730186" y="18107"/>
            <a:ext cx="1322451" cy="408623"/>
          </a:xfrm>
          <a:prstGeom prst="rect">
            <a:avLst/>
          </a:prstGeom>
        </p:spPr>
      </p:pic>
      <p:sp>
        <p:nvSpPr>
          <p:cNvPr id="12"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13"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Content and Text - 2 column">
    <p:spTree>
      <p:nvGrpSpPr>
        <p:cNvPr id="1" name=""/>
        <p:cNvGrpSpPr/>
        <p:nvPr/>
      </p:nvGrpSpPr>
      <p:grpSpPr>
        <a:xfrm>
          <a:off x="0" y="0"/>
          <a:ext cx="0" cy="0"/>
          <a:chOff x="0" y="0"/>
          <a:chExt cx="0" cy="0"/>
        </a:xfrm>
      </p:grpSpPr>
      <p:sp>
        <p:nvSpPr>
          <p:cNvPr id="2" name="Title 1"/>
          <p:cNvSpPr>
            <a:spLocks noGrp="1"/>
          </p:cNvSpPr>
          <p:nvPr>
            <p:ph type="title"/>
          </p:nvPr>
        </p:nvSpPr>
        <p:spPr>
          <a:xfrm>
            <a:off x="461963" y="474663"/>
            <a:ext cx="8682037" cy="89693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035425" cy="482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7"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
        <p:nvSpPr>
          <p:cNvPr id="9" name="Content Placeholder 8"/>
          <p:cNvSpPr>
            <a:spLocks noGrp="1"/>
          </p:cNvSpPr>
          <p:nvPr>
            <p:ph sz="quarter" idx="10"/>
          </p:nvPr>
        </p:nvSpPr>
        <p:spPr>
          <a:xfrm>
            <a:off x="4643438" y="1524000"/>
            <a:ext cx="4043362" cy="48259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 2 column First Level no bullet">
    <p:spTree>
      <p:nvGrpSpPr>
        <p:cNvPr id="1" name=""/>
        <p:cNvGrpSpPr/>
        <p:nvPr/>
      </p:nvGrpSpPr>
      <p:grpSpPr>
        <a:xfrm>
          <a:off x="0" y="0"/>
          <a:ext cx="0" cy="0"/>
          <a:chOff x="0" y="0"/>
          <a:chExt cx="0" cy="0"/>
        </a:xfrm>
      </p:grpSpPr>
      <p:sp>
        <p:nvSpPr>
          <p:cNvPr id="7" name="Slide Number Placeholder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8"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
        <p:nvSpPr>
          <p:cNvPr id="3" name="Content Placeholder 2"/>
          <p:cNvSpPr>
            <a:spLocks noGrp="1"/>
          </p:cNvSpPr>
          <p:nvPr>
            <p:ph idx="1"/>
          </p:nvPr>
        </p:nvSpPr>
        <p:spPr>
          <a:xfrm>
            <a:off x="457200" y="1524000"/>
            <a:ext cx="4040188" cy="4826000"/>
          </a:xfrm>
        </p:spPr>
        <p:txBody>
          <a:bodyPr/>
          <a:lstStyle>
            <a:lvl1pPr marL="0" indent="0">
              <a:buNone/>
              <a:defRPr/>
            </a:lvl1pPr>
            <a:lvl2pPr marL="217488" indent="-217488">
              <a:buClr>
                <a:srgbClr val="FF4500"/>
              </a:buClr>
              <a:buFont typeface="Wingdings" pitchFamily="2" charset="2"/>
              <a:buChar char="n"/>
              <a:defRPr/>
            </a:lvl2pPr>
            <a:lvl3pPr marL="376238" indent="-165100">
              <a:buFont typeface="Arial" pitchFamily="34" charset="0"/>
              <a:buChar char="●"/>
              <a:defRPr/>
            </a:lvl3pPr>
            <a:lvl4pPr marL="547688" indent="-166688">
              <a:buFont typeface="Arial" pitchFamily="34" charset="0"/>
              <a:buChar char="■"/>
              <a:defRPr/>
            </a:lvl4pPr>
            <a:lvl5pPr marL="682625" indent="-150813">
              <a:buFont typeface="Symbol" pitchFamily="18" charset="2"/>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Content Placeholder 2"/>
          <p:cNvSpPr>
            <a:spLocks noGrp="1"/>
          </p:cNvSpPr>
          <p:nvPr>
            <p:ph idx="10"/>
          </p:nvPr>
        </p:nvSpPr>
        <p:spPr>
          <a:xfrm>
            <a:off x="4651375" y="1524000"/>
            <a:ext cx="4040188" cy="4826000"/>
          </a:xfrm>
        </p:spPr>
        <p:txBody>
          <a:bodyPr/>
          <a:lstStyle>
            <a:lvl1pPr marL="0" indent="0">
              <a:buNone/>
              <a:defRPr/>
            </a:lvl1pPr>
            <a:lvl2pPr marL="217488" indent="-217488">
              <a:buClr>
                <a:srgbClr val="FF4500"/>
              </a:buClr>
              <a:buFont typeface="Wingdings" pitchFamily="2" charset="2"/>
              <a:buChar char="n"/>
              <a:defRPr/>
            </a:lvl2pPr>
            <a:lvl3pPr marL="376238" indent="-165100">
              <a:buFont typeface="Arial" pitchFamily="34" charset="0"/>
              <a:buChar char="●"/>
              <a:defRPr/>
            </a:lvl3pPr>
            <a:lvl4pPr marL="547688" indent="-166688">
              <a:buFont typeface="Arial" pitchFamily="34" charset="0"/>
              <a:buChar char="■"/>
              <a:defRPr/>
            </a:lvl4pPr>
            <a:lvl5pPr marL="682625" indent="-150813">
              <a:buFont typeface="Symbol" pitchFamily="18" charset="2"/>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in body Text Box with three Text Boxes on Right">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1600200"/>
            <a:ext cx="5943600" cy="4034972"/>
          </a:xfrm>
        </p:spPr>
        <p:txBody>
          <a:bodyPr/>
          <a:lstStyle>
            <a:lvl1pPr>
              <a:defRPr sz="1600"/>
            </a:lvl1pPr>
            <a:lvl2pPr marL="401638" indent="-158750">
              <a:spcBef>
                <a:spcPts val="400"/>
              </a:spcBef>
              <a:defRPr sz="1400"/>
            </a:lvl2pPr>
            <a:lvl3pPr marL="569913" indent="-165100">
              <a:defRPr sz="1200"/>
            </a:lvl3pPr>
            <a:lvl4pPr marL="746125" indent="-166688">
              <a:defRPr sz="1000"/>
            </a:lvl4pPr>
            <a:lvl5pPr marL="898525" indent="-150813">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Line 3"/>
          <p:cNvSpPr>
            <a:spLocks noChangeShapeType="1"/>
          </p:cNvSpPr>
          <p:nvPr userDrawn="1"/>
        </p:nvSpPr>
        <p:spPr bwMode="auto">
          <a:xfrm>
            <a:off x="475488" y="5715752"/>
            <a:ext cx="8183880" cy="0"/>
          </a:xfrm>
          <a:prstGeom prst="line">
            <a:avLst/>
          </a:prstGeom>
          <a:noFill/>
          <a:ln w="6350">
            <a:solidFill>
              <a:schemeClr val="tx1"/>
            </a:solidFill>
            <a:round/>
            <a:headEnd/>
            <a:tailEnd/>
          </a:ln>
          <a:effectLst/>
        </p:spPr>
        <p:txBody>
          <a:bodyPr/>
          <a:lstStyle/>
          <a:p>
            <a:pPr>
              <a:defRPr/>
            </a:pPr>
            <a:endParaRPr lang="en-US" dirty="0">
              <a:cs typeface="+mn-cs"/>
            </a:endParaRPr>
          </a:p>
        </p:txBody>
      </p:sp>
      <p:cxnSp>
        <p:nvCxnSpPr>
          <p:cNvPr id="15" name="Straight Connector 14"/>
          <p:cNvCxnSpPr/>
          <p:nvPr userDrawn="1"/>
        </p:nvCxnSpPr>
        <p:spPr>
          <a:xfrm rot="16200000" flipH="1">
            <a:off x="4468109" y="3619977"/>
            <a:ext cx="4040700" cy="1147"/>
          </a:xfrm>
          <a:prstGeom prst="line">
            <a:avLst/>
          </a:prstGeom>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461963" y="475488"/>
            <a:ext cx="8682037" cy="896112"/>
          </a:xfrm>
        </p:spPr>
        <p:txBody>
          <a:bodyPr/>
          <a:lstStyle/>
          <a:p>
            <a:r>
              <a:rPr lang="en-US" smtClean="0"/>
              <a:t>Click to edit Master title style</a:t>
            </a:r>
            <a:endParaRPr lang="en-US" dirty="0"/>
          </a:p>
        </p:txBody>
      </p:sp>
      <p:sp>
        <p:nvSpPr>
          <p:cNvPr id="11"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13"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
        <p:nvSpPr>
          <p:cNvPr id="14" name="Content Placeholder 2"/>
          <p:cNvSpPr>
            <a:spLocks noGrp="1"/>
          </p:cNvSpPr>
          <p:nvPr>
            <p:ph idx="17"/>
          </p:nvPr>
        </p:nvSpPr>
        <p:spPr>
          <a:xfrm>
            <a:off x="6582919" y="1600200"/>
            <a:ext cx="2084832" cy="1261872"/>
          </a:xfrm>
          <a:solidFill>
            <a:srgbClr val="CDC8B1"/>
          </a:solidFill>
          <a:ln w="9525" algn="ctr">
            <a:noFill/>
            <a:miter lim="800000"/>
            <a:headEnd/>
            <a:tailEnd/>
          </a:ln>
        </p:spPr>
        <p:txBody>
          <a:bodyPr vert="horz" wrap="square" lIns="91440" tIns="91440" rIns="91440" bIns="91440" numCol="1" anchor="t" anchorCtr="0" compatLnSpc="1">
            <a:prstTxWarp prst="textNoShape">
              <a:avLst/>
            </a:prstTxWarp>
          </a:bodyPr>
          <a:lstStyle>
            <a:lvl1pPr marL="0" indent="0" algn="ctr" rtl="0" eaLnBrk="1" fontAlgn="base" hangingPunct="1">
              <a:lnSpc>
                <a:spcPct val="93000"/>
              </a:lnSpc>
              <a:spcAft>
                <a:spcPct val="0"/>
              </a:spcAft>
              <a:buNone/>
              <a:defRPr lang="en-US" sz="1100" b="1" dirty="0" smtClean="0">
                <a:solidFill>
                  <a:schemeClr val="tx1"/>
                </a:solidFill>
                <a:latin typeface="+mn-lt"/>
                <a:ea typeface="+mn-ea"/>
                <a:cs typeface="+mn-cs"/>
              </a:defRPr>
            </a:lvl1pPr>
            <a:lvl2pPr marL="217488" indent="-217488" rtl="0" eaLnBrk="1" fontAlgn="base" hangingPunct="1">
              <a:lnSpc>
                <a:spcPct val="93000"/>
              </a:lnSpc>
              <a:spcAft>
                <a:spcPct val="0"/>
              </a:spcAft>
              <a:buClr>
                <a:srgbClr val="FF4500"/>
              </a:buClr>
              <a:buFont typeface="Wingdings" pitchFamily="2" charset="2"/>
              <a:buChar char="n"/>
              <a:defRPr lang="en-US" sz="1000" dirty="0" smtClean="0">
                <a:solidFill>
                  <a:schemeClr val="tx1"/>
                </a:solidFill>
                <a:latin typeface="+mn-lt"/>
                <a:cs typeface="+mn-cs"/>
              </a:defRPr>
            </a:lvl2pPr>
            <a:lvl3pPr marL="376238" indent="-165100" rtl="0" eaLnBrk="1" fontAlgn="base" hangingPunct="1">
              <a:lnSpc>
                <a:spcPct val="93000"/>
              </a:lnSpc>
              <a:spcAft>
                <a:spcPct val="0"/>
              </a:spcAft>
              <a:buFont typeface="Arial" pitchFamily="34" charset="0"/>
              <a:buChar char="●"/>
              <a:defRPr lang="en-US" sz="800" dirty="0" smtClean="0">
                <a:solidFill>
                  <a:schemeClr val="tx1"/>
                </a:solidFill>
                <a:latin typeface="+mn-lt"/>
                <a:cs typeface="+mn-cs"/>
              </a:defRPr>
            </a:lvl3pPr>
            <a:lvl4pPr marL="547688" indent="-166688" rtl="0" eaLnBrk="1" fontAlgn="base" hangingPunct="1">
              <a:lnSpc>
                <a:spcPct val="93000"/>
              </a:lnSpc>
              <a:spcAft>
                <a:spcPct val="0"/>
              </a:spcAft>
              <a:buFont typeface="Arial" pitchFamily="34" charset="0"/>
              <a:buChar char="■"/>
              <a:defRPr lang="en-US" sz="1100" b="1" dirty="0" smtClean="0">
                <a:solidFill>
                  <a:schemeClr val="tx1"/>
                </a:solidFill>
                <a:latin typeface="+mn-lt"/>
                <a:ea typeface="+mn-ea"/>
                <a:cs typeface="+mn-cs"/>
              </a:defRPr>
            </a:lvl4pPr>
            <a:lvl5pPr marL="682625" indent="-150813" rtl="0" eaLnBrk="1" fontAlgn="base" hangingPunct="1">
              <a:lnSpc>
                <a:spcPct val="93000"/>
              </a:lnSpc>
              <a:spcAft>
                <a:spcPct val="0"/>
              </a:spcAft>
              <a:buFont typeface="Symbol" pitchFamily="18" charset="2"/>
              <a:buChar char="·"/>
              <a:defRPr lang="en-US" sz="1100" b="1"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p:txBody>
      </p:sp>
      <p:sp>
        <p:nvSpPr>
          <p:cNvPr id="16" name="Content Placeholder 2"/>
          <p:cNvSpPr>
            <a:spLocks noGrp="1"/>
          </p:cNvSpPr>
          <p:nvPr>
            <p:ph idx="18"/>
          </p:nvPr>
        </p:nvSpPr>
        <p:spPr>
          <a:xfrm>
            <a:off x="6582919" y="2986750"/>
            <a:ext cx="2084832" cy="1261872"/>
          </a:xfrm>
          <a:solidFill>
            <a:srgbClr val="CDC8B1"/>
          </a:solidFill>
          <a:ln w="9525" algn="ctr">
            <a:noFill/>
            <a:miter lim="800000"/>
            <a:headEnd/>
            <a:tailEnd/>
          </a:ln>
        </p:spPr>
        <p:txBody>
          <a:bodyPr vert="horz" wrap="square" lIns="91440" tIns="91440" rIns="91440" bIns="91440" numCol="1" anchor="t" anchorCtr="0" compatLnSpc="1">
            <a:prstTxWarp prst="textNoShape">
              <a:avLst/>
            </a:prstTxWarp>
          </a:bodyPr>
          <a:lstStyle>
            <a:lvl1pPr marL="0" indent="0" algn="ctr" rtl="0" eaLnBrk="1" fontAlgn="base" hangingPunct="1">
              <a:lnSpc>
                <a:spcPct val="93000"/>
              </a:lnSpc>
              <a:spcAft>
                <a:spcPct val="0"/>
              </a:spcAft>
              <a:buNone/>
              <a:defRPr lang="en-US" sz="1100" b="1" dirty="0" smtClean="0">
                <a:solidFill>
                  <a:schemeClr val="tx1"/>
                </a:solidFill>
                <a:latin typeface="+mn-lt"/>
                <a:ea typeface="+mn-ea"/>
                <a:cs typeface="+mn-cs"/>
              </a:defRPr>
            </a:lvl1pPr>
            <a:lvl2pPr marL="217488" indent="-217488" rtl="0" eaLnBrk="1" fontAlgn="base" hangingPunct="1">
              <a:lnSpc>
                <a:spcPct val="93000"/>
              </a:lnSpc>
              <a:spcAft>
                <a:spcPct val="0"/>
              </a:spcAft>
              <a:buClr>
                <a:srgbClr val="FF4500"/>
              </a:buClr>
              <a:buFont typeface="Wingdings" pitchFamily="2" charset="2"/>
              <a:buChar char="n"/>
              <a:defRPr lang="en-US" sz="1000" dirty="0" smtClean="0">
                <a:solidFill>
                  <a:schemeClr val="tx1"/>
                </a:solidFill>
                <a:latin typeface="+mn-lt"/>
                <a:cs typeface="+mn-cs"/>
              </a:defRPr>
            </a:lvl2pPr>
            <a:lvl3pPr marL="376238" indent="-165100" rtl="0" eaLnBrk="1" fontAlgn="base" hangingPunct="1">
              <a:lnSpc>
                <a:spcPct val="93000"/>
              </a:lnSpc>
              <a:spcAft>
                <a:spcPct val="0"/>
              </a:spcAft>
              <a:buFont typeface="Arial" pitchFamily="34" charset="0"/>
              <a:buChar char="●"/>
              <a:defRPr lang="en-US" sz="800" dirty="0" smtClean="0">
                <a:solidFill>
                  <a:schemeClr val="tx1"/>
                </a:solidFill>
                <a:latin typeface="+mn-lt"/>
                <a:cs typeface="+mn-cs"/>
              </a:defRPr>
            </a:lvl3pPr>
            <a:lvl4pPr marL="547688" indent="-166688" rtl="0" eaLnBrk="1" fontAlgn="base" hangingPunct="1">
              <a:lnSpc>
                <a:spcPct val="93000"/>
              </a:lnSpc>
              <a:spcAft>
                <a:spcPct val="0"/>
              </a:spcAft>
              <a:buFont typeface="Arial" pitchFamily="34" charset="0"/>
              <a:buChar char="■"/>
              <a:defRPr lang="en-US" sz="1100" b="1" dirty="0" smtClean="0">
                <a:solidFill>
                  <a:schemeClr val="tx1"/>
                </a:solidFill>
                <a:latin typeface="+mn-lt"/>
                <a:ea typeface="+mn-ea"/>
                <a:cs typeface="+mn-cs"/>
              </a:defRPr>
            </a:lvl4pPr>
            <a:lvl5pPr marL="682625" indent="-150813" rtl="0" eaLnBrk="1" fontAlgn="base" hangingPunct="1">
              <a:lnSpc>
                <a:spcPct val="93000"/>
              </a:lnSpc>
              <a:spcAft>
                <a:spcPct val="0"/>
              </a:spcAft>
              <a:buFont typeface="Symbol" pitchFamily="18" charset="2"/>
              <a:buChar char="·"/>
              <a:defRPr lang="en-US" sz="1100" b="1"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p:txBody>
      </p:sp>
      <p:sp>
        <p:nvSpPr>
          <p:cNvPr id="17" name="Content Placeholder 2"/>
          <p:cNvSpPr>
            <a:spLocks noGrp="1"/>
          </p:cNvSpPr>
          <p:nvPr>
            <p:ph idx="19"/>
          </p:nvPr>
        </p:nvSpPr>
        <p:spPr>
          <a:xfrm>
            <a:off x="6582919" y="4373300"/>
            <a:ext cx="2084832" cy="1261872"/>
          </a:xfrm>
          <a:solidFill>
            <a:srgbClr val="CDC8B1"/>
          </a:solidFill>
          <a:ln w="9525" algn="ctr">
            <a:noFill/>
            <a:miter lim="800000"/>
            <a:headEnd/>
            <a:tailEnd/>
          </a:ln>
        </p:spPr>
        <p:txBody>
          <a:bodyPr vert="horz" wrap="square" lIns="91440" tIns="91440" rIns="91440" bIns="91440" numCol="1" anchor="t" anchorCtr="0" compatLnSpc="1">
            <a:prstTxWarp prst="textNoShape">
              <a:avLst/>
            </a:prstTxWarp>
          </a:bodyPr>
          <a:lstStyle>
            <a:lvl1pPr marL="0" indent="0" algn="ctr" rtl="0" eaLnBrk="1" fontAlgn="base" hangingPunct="1">
              <a:lnSpc>
                <a:spcPct val="93000"/>
              </a:lnSpc>
              <a:spcAft>
                <a:spcPct val="0"/>
              </a:spcAft>
              <a:buNone/>
              <a:defRPr lang="en-US" sz="1100" b="1" dirty="0" smtClean="0">
                <a:solidFill>
                  <a:schemeClr val="tx1"/>
                </a:solidFill>
                <a:latin typeface="+mn-lt"/>
                <a:ea typeface="+mn-ea"/>
                <a:cs typeface="+mn-cs"/>
              </a:defRPr>
            </a:lvl1pPr>
            <a:lvl2pPr marL="217488" indent="-217488" rtl="0" eaLnBrk="1" fontAlgn="base" hangingPunct="1">
              <a:lnSpc>
                <a:spcPct val="93000"/>
              </a:lnSpc>
              <a:spcAft>
                <a:spcPct val="0"/>
              </a:spcAft>
              <a:buClr>
                <a:srgbClr val="FF4500"/>
              </a:buClr>
              <a:buFont typeface="Wingdings" pitchFamily="2" charset="2"/>
              <a:buChar char="n"/>
              <a:defRPr lang="en-US" sz="1000" dirty="0" smtClean="0">
                <a:solidFill>
                  <a:schemeClr val="tx1"/>
                </a:solidFill>
                <a:latin typeface="+mn-lt"/>
                <a:cs typeface="+mn-cs"/>
              </a:defRPr>
            </a:lvl2pPr>
            <a:lvl3pPr marL="376238" indent="-165100" rtl="0" eaLnBrk="1" fontAlgn="base" hangingPunct="1">
              <a:lnSpc>
                <a:spcPct val="93000"/>
              </a:lnSpc>
              <a:spcAft>
                <a:spcPct val="0"/>
              </a:spcAft>
              <a:buFont typeface="Arial" pitchFamily="34" charset="0"/>
              <a:buChar char="●"/>
              <a:defRPr lang="en-US" sz="800" dirty="0" smtClean="0">
                <a:solidFill>
                  <a:schemeClr val="tx1"/>
                </a:solidFill>
                <a:latin typeface="+mn-lt"/>
                <a:cs typeface="+mn-cs"/>
              </a:defRPr>
            </a:lvl3pPr>
            <a:lvl4pPr marL="547688" indent="-166688" rtl="0" eaLnBrk="1" fontAlgn="base" hangingPunct="1">
              <a:lnSpc>
                <a:spcPct val="93000"/>
              </a:lnSpc>
              <a:spcAft>
                <a:spcPct val="0"/>
              </a:spcAft>
              <a:buFont typeface="Arial" pitchFamily="34" charset="0"/>
              <a:buChar char="■"/>
              <a:defRPr lang="en-US" sz="1100" b="1" dirty="0" smtClean="0">
                <a:solidFill>
                  <a:schemeClr val="tx1"/>
                </a:solidFill>
                <a:latin typeface="+mn-lt"/>
                <a:ea typeface="+mn-ea"/>
                <a:cs typeface="+mn-cs"/>
              </a:defRPr>
            </a:lvl4pPr>
            <a:lvl5pPr marL="682625" indent="-150813" rtl="0" eaLnBrk="1" fontAlgn="base" hangingPunct="1">
              <a:lnSpc>
                <a:spcPct val="93000"/>
              </a:lnSpc>
              <a:spcAft>
                <a:spcPct val="0"/>
              </a:spcAft>
              <a:buFont typeface="Symbol" pitchFamily="18" charset="2"/>
              <a:buChar char="·"/>
              <a:defRPr lang="en-US" sz="1100" b="1"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p:txBody>
      </p:sp>
      <p:sp>
        <p:nvSpPr>
          <p:cNvPr id="22" name="Content Placeholder 2"/>
          <p:cNvSpPr>
            <a:spLocks noGrp="1"/>
          </p:cNvSpPr>
          <p:nvPr>
            <p:ph idx="20"/>
          </p:nvPr>
        </p:nvSpPr>
        <p:spPr>
          <a:xfrm>
            <a:off x="475488" y="5815263"/>
            <a:ext cx="8183880" cy="640080"/>
          </a:xfrm>
          <a:noFill/>
          <a:ln w="9525" algn="ctr">
            <a:noFill/>
            <a:miter lim="800000"/>
            <a:headEnd/>
            <a:tailEnd/>
          </a:ln>
        </p:spPr>
        <p:txBody>
          <a:bodyPr vert="horz" wrap="square" lIns="91440" tIns="0" rIns="91440" bIns="182880" numCol="1" anchor="t" anchorCtr="0" compatLnSpc="1">
            <a:prstTxWarp prst="textNoShape">
              <a:avLst/>
            </a:prstTxWarp>
          </a:bodyPr>
          <a:lstStyle>
            <a:lvl1pPr marL="0" indent="0" algn="l" rtl="0" eaLnBrk="1" fontAlgn="base" hangingPunct="1">
              <a:lnSpc>
                <a:spcPct val="93000"/>
              </a:lnSpc>
              <a:spcAft>
                <a:spcPct val="0"/>
              </a:spcAft>
              <a:buNone/>
              <a:defRPr lang="en-US" sz="1000" dirty="0" smtClean="0">
                <a:solidFill>
                  <a:schemeClr val="tx1"/>
                </a:solidFill>
                <a:latin typeface="+mn-lt"/>
                <a:ea typeface="+mn-ea"/>
                <a:cs typeface="+mn-cs"/>
              </a:defRPr>
            </a:lvl1pPr>
            <a:lvl2pPr marL="217488" indent="-217488" algn="l" rtl="0" eaLnBrk="1" fontAlgn="base" hangingPunct="1">
              <a:lnSpc>
                <a:spcPct val="93000"/>
              </a:lnSpc>
              <a:spcAft>
                <a:spcPct val="0"/>
              </a:spcAft>
              <a:buClr>
                <a:srgbClr val="FF4500"/>
              </a:buClr>
              <a:buFont typeface="Wingdings" pitchFamily="2" charset="2"/>
              <a:buChar char="n"/>
              <a:defRPr lang="en-US" sz="900" dirty="0" smtClean="0">
                <a:solidFill>
                  <a:schemeClr val="tx1"/>
                </a:solidFill>
                <a:latin typeface="+mn-lt"/>
                <a:cs typeface="+mn-cs"/>
              </a:defRPr>
            </a:lvl2pPr>
            <a:lvl3pPr marL="376238" indent="-165100" algn="l" rtl="0" eaLnBrk="1" fontAlgn="base" hangingPunct="1">
              <a:lnSpc>
                <a:spcPct val="93000"/>
              </a:lnSpc>
              <a:spcAft>
                <a:spcPct val="0"/>
              </a:spcAft>
              <a:buFont typeface="Arial" pitchFamily="34" charset="0"/>
              <a:buChar char="●"/>
              <a:defRPr lang="en-US" sz="800" dirty="0">
                <a:solidFill>
                  <a:schemeClr val="tx1"/>
                </a:solidFill>
                <a:latin typeface="+mn-lt"/>
                <a:cs typeface="+mn-cs"/>
              </a:defRPr>
            </a:lvl3pPr>
            <a:lvl4pPr marL="547688" indent="-166688" rtl="0" eaLnBrk="1" fontAlgn="base" hangingPunct="1">
              <a:lnSpc>
                <a:spcPct val="93000"/>
              </a:lnSpc>
              <a:spcAft>
                <a:spcPct val="0"/>
              </a:spcAft>
              <a:buFont typeface="Arial" pitchFamily="34" charset="0"/>
              <a:buChar char="■"/>
              <a:defRPr lang="en-US" sz="1100" b="1" dirty="0" smtClean="0">
                <a:solidFill>
                  <a:schemeClr val="tx1"/>
                </a:solidFill>
                <a:latin typeface="+mn-lt"/>
                <a:ea typeface="+mn-ea"/>
                <a:cs typeface="+mn-cs"/>
              </a:defRPr>
            </a:lvl4pPr>
            <a:lvl5pPr marL="682625" indent="-150813" rtl="0" eaLnBrk="1" fontAlgn="base" hangingPunct="1">
              <a:lnSpc>
                <a:spcPct val="93000"/>
              </a:lnSpc>
              <a:spcAft>
                <a:spcPct val="0"/>
              </a:spcAft>
              <a:buFont typeface="Symbol" pitchFamily="18" charset="2"/>
              <a:buChar char="·"/>
              <a:defRPr lang="en-US" sz="1100" b="1"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p:cNvCxnSpPr/>
          <p:nvPr/>
        </p:nvCxnSpPr>
        <p:spPr>
          <a:xfrm rot="5400000">
            <a:off x="7391400" y="228600"/>
            <a:ext cx="457200" cy="0"/>
          </a:xfrm>
          <a:prstGeom prst="line">
            <a:avLst/>
          </a:prstGeom>
          <a:ln w="12700">
            <a:solidFill>
              <a:srgbClr val="E6E6D9"/>
            </a:solidFill>
          </a:ln>
        </p:spPr>
        <p:style>
          <a:lnRef idx="1">
            <a:schemeClr val="accent1"/>
          </a:lnRef>
          <a:fillRef idx="0">
            <a:schemeClr val="accent1"/>
          </a:fillRef>
          <a:effectRef idx="0">
            <a:schemeClr val="accent1"/>
          </a:effectRef>
          <a:fontRef idx="minor">
            <a:schemeClr val="tx1"/>
          </a:fontRef>
        </p:style>
      </p:cxnSp>
      <p:pic>
        <p:nvPicPr>
          <p:cNvPr id="16" name="Picture 15" descr="AG-Logo_WHITE_Official.png"/>
          <p:cNvPicPr>
            <a:picLocks noChangeAspect="1"/>
          </p:cNvPicPr>
          <p:nvPr/>
        </p:nvPicPr>
        <p:blipFill>
          <a:blip r:embed="rId12" cstate="print"/>
          <a:stretch>
            <a:fillRect/>
          </a:stretch>
        </p:blipFill>
        <p:spPr>
          <a:xfrm>
            <a:off x="7730186" y="18107"/>
            <a:ext cx="1322451" cy="408623"/>
          </a:xfrm>
          <a:prstGeom prst="rect">
            <a:avLst/>
          </a:prstGeom>
        </p:spPr>
      </p:pic>
      <p:sp>
        <p:nvSpPr>
          <p:cNvPr id="10" name="Rectangle 9"/>
          <p:cNvSpPr/>
          <p:nvPr/>
        </p:nvSpPr>
        <p:spPr>
          <a:xfrm>
            <a:off x="0" y="1355557"/>
            <a:ext cx="9144000" cy="27432"/>
          </a:xfrm>
          <a:prstGeom prst="rect">
            <a:avLst/>
          </a:prstGeom>
          <a:solidFill>
            <a:srgbClr val="CDC8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13"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
        <p:nvSpPr>
          <p:cNvPr id="1027" name="Rectangle 3"/>
          <p:cNvSpPr>
            <a:spLocks noGrp="1" noChangeArrowheads="1"/>
          </p:cNvSpPr>
          <p:nvPr>
            <p:ph type="body" idx="1"/>
          </p:nvPr>
        </p:nvSpPr>
        <p:spPr bwMode="auto">
          <a:xfrm>
            <a:off x="457200" y="1524000"/>
            <a:ext cx="8224838" cy="4808538"/>
          </a:xfrm>
          <a:prstGeom prst="rect">
            <a:avLst/>
          </a:prstGeom>
          <a:noFill/>
          <a:ln w="9525" algn="ctr">
            <a:noFill/>
            <a:miter lim="800000"/>
            <a:headEnd/>
            <a:tailEnd/>
          </a:ln>
        </p:spPr>
        <p:txBody>
          <a:bodyPr vert="horz" wrap="square" lIns="91440" tIns="0" rIns="91440" bIns="18288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endParaRPr lang="en-US" dirty="0" smtClean="0"/>
          </a:p>
        </p:txBody>
      </p:sp>
      <p:sp>
        <p:nvSpPr>
          <p:cNvPr id="1028" name="Rectangle 29"/>
          <p:cNvSpPr>
            <a:spLocks noGrp="1" noChangeArrowheads="1"/>
          </p:cNvSpPr>
          <p:nvPr>
            <p:ph type="title"/>
          </p:nvPr>
        </p:nvSpPr>
        <p:spPr bwMode="auto">
          <a:xfrm>
            <a:off x="461963" y="474663"/>
            <a:ext cx="8224837" cy="896937"/>
          </a:xfrm>
          <a:prstGeom prst="rect">
            <a:avLst/>
          </a:prstGeom>
          <a:noFill/>
          <a:ln w="9525" algn="ctr">
            <a:noFill/>
            <a:miter lim="800000"/>
            <a:headEnd/>
            <a:tailEnd/>
          </a:ln>
        </p:spPr>
        <p:txBody>
          <a:bodyPr vert="horz" wrap="square" lIns="91440" tIns="45720" rIns="91440" bIns="54864" numCol="1" anchor="ctr" anchorCtr="0" compatLnSpc="1">
            <a:prstTxWarp prst="textNoShape">
              <a:avLst/>
            </a:prstTxWarp>
          </a:bodyPr>
          <a:lstStyle/>
          <a:p>
            <a:pPr lvl="0"/>
            <a:r>
              <a:rPr lang="en-US" smtClean="0"/>
              <a:t>Click to edit Master title style</a:t>
            </a:r>
            <a:endParaRPr lang="en-US" dirty="0" smtClean="0"/>
          </a:p>
        </p:txBody>
      </p:sp>
    </p:spTree>
  </p:cSld>
  <p:clrMap bg1="lt1" tx1="dk1" bg2="lt2" tx2="dk2" accent1="accent1" accent2="accent2" accent3="accent3" accent4="accent4" accent5="accent5" accent6="accent6" hlink="hlink" folHlink="folHlink"/>
  <p:sldLayoutIdLst>
    <p:sldLayoutId id="2147483745" r:id="rId1"/>
    <p:sldLayoutId id="2147483725" r:id="rId2"/>
    <p:sldLayoutId id="2147483735" r:id="rId3"/>
    <p:sldLayoutId id="2147483726" r:id="rId4"/>
    <p:sldLayoutId id="2147483729" r:id="rId5"/>
    <p:sldLayoutId id="2147483747" r:id="rId6"/>
    <p:sldLayoutId id="2147483752" r:id="rId7"/>
    <p:sldLayoutId id="2147483774" r:id="rId8"/>
    <p:sldLayoutId id="2147483762" r:id="rId9"/>
    <p:sldLayoutId id="2147483776" r:id="rId10"/>
  </p:sldLayoutIdLst>
  <p:transition spd="med">
    <p:fade/>
  </p:transition>
  <p:timing>
    <p:tnLst>
      <p:par>
        <p:cTn id="1" dur="indefinite" restart="never" nodeType="tmRoot"/>
      </p:par>
    </p:tnLst>
  </p:timing>
  <p:hf hdr="0" ftr="0" dt="0"/>
  <p:txStyles>
    <p:titleStyle>
      <a:lvl1pPr algn="l" rtl="0" eaLnBrk="1" fontAlgn="base" hangingPunct="1">
        <a:lnSpc>
          <a:spcPct val="93000"/>
        </a:lnSpc>
        <a:spcBef>
          <a:spcPct val="0"/>
        </a:spcBef>
        <a:spcAft>
          <a:spcPct val="0"/>
        </a:spcAft>
        <a:defRPr sz="2200">
          <a:solidFill>
            <a:srgbClr val="FF4500"/>
          </a:solidFill>
          <a:latin typeface="+mj-lt"/>
          <a:ea typeface="+mj-ea"/>
          <a:cs typeface="+mj-cs"/>
        </a:defRPr>
      </a:lvl1pPr>
      <a:lvl2pPr algn="l" rtl="0" eaLnBrk="1" fontAlgn="base" hangingPunct="1">
        <a:lnSpc>
          <a:spcPct val="93000"/>
        </a:lnSpc>
        <a:spcBef>
          <a:spcPct val="0"/>
        </a:spcBef>
        <a:spcAft>
          <a:spcPct val="0"/>
        </a:spcAft>
        <a:defRPr sz="2200">
          <a:solidFill>
            <a:schemeClr val="tx2"/>
          </a:solidFill>
          <a:latin typeface="Arial" charset="0"/>
        </a:defRPr>
      </a:lvl2pPr>
      <a:lvl3pPr algn="l" rtl="0" eaLnBrk="1" fontAlgn="base" hangingPunct="1">
        <a:lnSpc>
          <a:spcPct val="93000"/>
        </a:lnSpc>
        <a:spcBef>
          <a:spcPct val="0"/>
        </a:spcBef>
        <a:spcAft>
          <a:spcPct val="0"/>
        </a:spcAft>
        <a:defRPr sz="2200">
          <a:solidFill>
            <a:schemeClr val="tx2"/>
          </a:solidFill>
          <a:latin typeface="Arial" charset="0"/>
        </a:defRPr>
      </a:lvl3pPr>
      <a:lvl4pPr algn="l" rtl="0" eaLnBrk="1" fontAlgn="base" hangingPunct="1">
        <a:lnSpc>
          <a:spcPct val="93000"/>
        </a:lnSpc>
        <a:spcBef>
          <a:spcPct val="0"/>
        </a:spcBef>
        <a:spcAft>
          <a:spcPct val="0"/>
        </a:spcAft>
        <a:defRPr sz="2200">
          <a:solidFill>
            <a:schemeClr val="tx2"/>
          </a:solidFill>
          <a:latin typeface="Arial" charset="0"/>
        </a:defRPr>
      </a:lvl4pPr>
      <a:lvl5pPr algn="l" rtl="0" eaLnBrk="1" fontAlgn="base" hangingPunct="1">
        <a:lnSpc>
          <a:spcPct val="93000"/>
        </a:lnSpc>
        <a:spcBef>
          <a:spcPct val="0"/>
        </a:spcBef>
        <a:spcAft>
          <a:spcPct val="0"/>
        </a:spcAft>
        <a:defRPr sz="2200">
          <a:solidFill>
            <a:schemeClr val="tx2"/>
          </a:solidFill>
          <a:latin typeface="Arial" charset="0"/>
        </a:defRPr>
      </a:lvl5pPr>
      <a:lvl6pPr marL="457200" algn="l" rtl="0" eaLnBrk="1" fontAlgn="base" hangingPunct="1">
        <a:lnSpc>
          <a:spcPct val="93000"/>
        </a:lnSpc>
        <a:spcBef>
          <a:spcPct val="0"/>
        </a:spcBef>
        <a:spcAft>
          <a:spcPct val="0"/>
        </a:spcAft>
        <a:defRPr sz="2200">
          <a:solidFill>
            <a:schemeClr val="tx2"/>
          </a:solidFill>
          <a:latin typeface="Arial" charset="0"/>
        </a:defRPr>
      </a:lvl6pPr>
      <a:lvl7pPr marL="914400" algn="l" rtl="0" eaLnBrk="1" fontAlgn="base" hangingPunct="1">
        <a:lnSpc>
          <a:spcPct val="93000"/>
        </a:lnSpc>
        <a:spcBef>
          <a:spcPct val="0"/>
        </a:spcBef>
        <a:spcAft>
          <a:spcPct val="0"/>
        </a:spcAft>
        <a:defRPr sz="2200">
          <a:solidFill>
            <a:schemeClr val="tx2"/>
          </a:solidFill>
          <a:latin typeface="Arial" charset="0"/>
        </a:defRPr>
      </a:lvl7pPr>
      <a:lvl8pPr marL="1371600" algn="l" rtl="0" eaLnBrk="1" fontAlgn="base" hangingPunct="1">
        <a:lnSpc>
          <a:spcPct val="93000"/>
        </a:lnSpc>
        <a:spcBef>
          <a:spcPct val="0"/>
        </a:spcBef>
        <a:spcAft>
          <a:spcPct val="0"/>
        </a:spcAft>
        <a:defRPr sz="2200">
          <a:solidFill>
            <a:schemeClr val="tx2"/>
          </a:solidFill>
          <a:latin typeface="Arial" charset="0"/>
        </a:defRPr>
      </a:lvl8pPr>
      <a:lvl9pPr marL="1828800" algn="l" rtl="0" eaLnBrk="1" fontAlgn="base" hangingPunct="1">
        <a:lnSpc>
          <a:spcPct val="93000"/>
        </a:lnSpc>
        <a:spcBef>
          <a:spcPct val="0"/>
        </a:spcBef>
        <a:spcAft>
          <a:spcPct val="0"/>
        </a:spcAft>
        <a:defRPr sz="2200">
          <a:solidFill>
            <a:schemeClr val="tx2"/>
          </a:solidFill>
          <a:latin typeface="Arial" charset="0"/>
        </a:defRPr>
      </a:lvl9pPr>
    </p:titleStyle>
    <p:bodyStyle>
      <a:lvl1pPr marL="231775" indent="-231775" algn="l" rtl="0" eaLnBrk="1" fontAlgn="base" hangingPunct="1">
        <a:lnSpc>
          <a:spcPct val="93000"/>
        </a:lnSpc>
        <a:spcBef>
          <a:spcPct val="42000"/>
        </a:spcBef>
        <a:spcAft>
          <a:spcPct val="0"/>
        </a:spcAft>
        <a:buClr>
          <a:srgbClr val="FF4500"/>
        </a:buClr>
        <a:buFont typeface="Wingdings" pitchFamily="2" charset="2"/>
        <a:buChar char="n"/>
        <a:defRPr>
          <a:solidFill>
            <a:schemeClr val="tx1"/>
          </a:solidFill>
          <a:latin typeface="+mn-lt"/>
          <a:ea typeface="+mn-ea"/>
          <a:cs typeface="+mn-cs"/>
        </a:defRPr>
      </a:lvl1pPr>
      <a:lvl2pPr marL="450850" indent="-217488" algn="l" rtl="0" eaLnBrk="1" fontAlgn="base" hangingPunct="1">
        <a:lnSpc>
          <a:spcPct val="93000"/>
        </a:lnSpc>
        <a:spcBef>
          <a:spcPct val="31000"/>
        </a:spcBef>
        <a:spcAft>
          <a:spcPct val="0"/>
        </a:spcAft>
        <a:buClr>
          <a:srgbClr val="8B8878"/>
        </a:buClr>
        <a:buFont typeface="Arial" charset="0"/>
        <a:buChar char="●"/>
        <a:defRPr sz="1600">
          <a:solidFill>
            <a:schemeClr val="tx1"/>
          </a:solidFill>
          <a:latin typeface="+mn-lt"/>
          <a:cs typeface="+mn-cs"/>
        </a:defRPr>
      </a:lvl2pPr>
      <a:lvl3pPr marL="617538" indent="-165100" algn="l" rtl="0" eaLnBrk="1" fontAlgn="base" hangingPunct="1">
        <a:lnSpc>
          <a:spcPct val="93000"/>
        </a:lnSpc>
        <a:spcBef>
          <a:spcPct val="20000"/>
        </a:spcBef>
        <a:spcAft>
          <a:spcPct val="0"/>
        </a:spcAft>
        <a:buClr>
          <a:srgbClr val="8B8878"/>
        </a:buClr>
        <a:buFont typeface="Arial" charset="0"/>
        <a:buChar char="■"/>
        <a:defRPr sz="1400">
          <a:solidFill>
            <a:schemeClr val="tx1"/>
          </a:solidFill>
          <a:latin typeface="+mn-lt"/>
          <a:cs typeface="+mn-cs"/>
        </a:defRPr>
      </a:lvl3pPr>
      <a:lvl4pPr marL="787400" indent="-166688" algn="l" rtl="0" eaLnBrk="1" fontAlgn="base" hangingPunct="1">
        <a:lnSpc>
          <a:spcPct val="93000"/>
        </a:lnSpc>
        <a:spcBef>
          <a:spcPct val="18000"/>
        </a:spcBef>
        <a:spcAft>
          <a:spcPct val="0"/>
        </a:spcAft>
        <a:buClr>
          <a:srgbClr val="8B8878"/>
        </a:buClr>
        <a:buSzPct val="107000"/>
        <a:buFont typeface="Wingdings" pitchFamily="2" charset="2"/>
        <a:buChar char=""/>
        <a:defRPr sz="1200">
          <a:solidFill>
            <a:schemeClr val="tx1"/>
          </a:solidFill>
          <a:latin typeface="+mn-lt"/>
          <a:cs typeface="+mn-cs"/>
        </a:defRPr>
      </a:lvl4pPr>
      <a:lvl5pPr marL="939800" indent="-150813" algn="l" rtl="0" eaLnBrk="1" fontAlgn="base" hangingPunct="1">
        <a:lnSpc>
          <a:spcPct val="93000"/>
        </a:lnSpc>
        <a:spcBef>
          <a:spcPct val="17000"/>
        </a:spcBef>
        <a:spcAft>
          <a:spcPct val="0"/>
        </a:spcAft>
        <a:buClr>
          <a:srgbClr val="5F5F5F"/>
        </a:buClr>
        <a:buFont typeface="Wingdings" pitchFamily="2" charset="2"/>
        <a:buChar char="§"/>
        <a:defRPr sz="1000">
          <a:solidFill>
            <a:schemeClr val="tx1"/>
          </a:solidFill>
          <a:latin typeface="+mn-lt"/>
          <a:cs typeface="+mn-cs"/>
        </a:defRPr>
      </a:lvl5pPr>
      <a:lvl6pPr marL="1397000" indent="-150813" algn="l" rtl="0" eaLnBrk="1" fontAlgn="base" hangingPunct="1">
        <a:lnSpc>
          <a:spcPct val="93000"/>
        </a:lnSpc>
        <a:spcBef>
          <a:spcPct val="17000"/>
        </a:spcBef>
        <a:spcAft>
          <a:spcPct val="0"/>
        </a:spcAft>
        <a:buClr>
          <a:srgbClr val="5F5F5F"/>
        </a:buClr>
        <a:buFont typeface="Wingdings" pitchFamily="2" charset="2"/>
        <a:buChar char="§"/>
        <a:defRPr sz="1000">
          <a:solidFill>
            <a:schemeClr val="tx1"/>
          </a:solidFill>
          <a:latin typeface="+mn-lt"/>
          <a:cs typeface="+mn-cs"/>
        </a:defRPr>
      </a:lvl6pPr>
      <a:lvl7pPr marL="1854200" indent="-150813" algn="l" rtl="0" eaLnBrk="1" fontAlgn="base" hangingPunct="1">
        <a:lnSpc>
          <a:spcPct val="93000"/>
        </a:lnSpc>
        <a:spcBef>
          <a:spcPct val="17000"/>
        </a:spcBef>
        <a:spcAft>
          <a:spcPct val="0"/>
        </a:spcAft>
        <a:buClr>
          <a:srgbClr val="5F5F5F"/>
        </a:buClr>
        <a:buFont typeface="Wingdings" pitchFamily="2" charset="2"/>
        <a:buChar char="§"/>
        <a:defRPr sz="1000">
          <a:solidFill>
            <a:schemeClr val="tx1"/>
          </a:solidFill>
          <a:latin typeface="+mn-lt"/>
          <a:cs typeface="+mn-cs"/>
        </a:defRPr>
      </a:lvl7pPr>
      <a:lvl8pPr marL="2311400" indent="-150813" algn="l" rtl="0" eaLnBrk="1" fontAlgn="base" hangingPunct="1">
        <a:lnSpc>
          <a:spcPct val="93000"/>
        </a:lnSpc>
        <a:spcBef>
          <a:spcPct val="17000"/>
        </a:spcBef>
        <a:spcAft>
          <a:spcPct val="0"/>
        </a:spcAft>
        <a:buClr>
          <a:srgbClr val="5F5F5F"/>
        </a:buClr>
        <a:buFont typeface="Wingdings" pitchFamily="2" charset="2"/>
        <a:buChar char="§"/>
        <a:defRPr sz="1000">
          <a:solidFill>
            <a:schemeClr val="tx1"/>
          </a:solidFill>
          <a:latin typeface="+mn-lt"/>
          <a:cs typeface="+mn-cs"/>
        </a:defRPr>
      </a:lvl8pPr>
      <a:lvl9pPr marL="2768600" indent="-150813" algn="l" rtl="0" eaLnBrk="1" fontAlgn="base" hangingPunct="1">
        <a:lnSpc>
          <a:spcPct val="93000"/>
        </a:lnSpc>
        <a:spcBef>
          <a:spcPct val="17000"/>
        </a:spcBef>
        <a:spcAft>
          <a:spcPct val="0"/>
        </a:spcAft>
        <a:buClr>
          <a:srgbClr val="5F5F5F"/>
        </a:buClr>
        <a:buFont typeface="Wingdings" pitchFamily="2" charset="2"/>
        <a:buChar char="§"/>
        <a:defRPr sz="1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1058778"/>
            <a:ext cx="9144000" cy="27432"/>
          </a:xfrm>
          <a:prstGeom prst="rect">
            <a:avLst/>
          </a:prstGeom>
          <a:solidFill>
            <a:srgbClr val="CDC8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6"/>
          <p:cNvSpPr>
            <a:spLocks noGrp="1" noChangeArrowheads="1"/>
          </p:cNvSpPr>
          <p:nvPr>
            <p:ph type="sldNum" sz="quarter" idx="4"/>
          </p:nvPr>
        </p:nvSpPr>
        <p:spPr bwMode="auto">
          <a:xfrm>
            <a:off x="8550442" y="6571958"/>
            <a:ext cx="364958" cy="263525"/>
          </a:xfrm>
          <a:prstGeom prst="rect">
            <a:avLst/>
          </a:prstGeom>
          <a:noFill/>
          <a:ln w="9525">
            <a:noFill/>
            <a:miter lim="800000"/>
            <a:headEnd/>
            <a:tailEnd/>
          </a:ln>
          <a:effectLst/>
        </p:spPr>
        <p:txBody>
          <a:bodyPr vert="horz" wrap="none" lIns="18288" tIns="0" rIns="0" bIns="0" numCol="1" anchor="ctr" anchorCtr="0" compatLnSpc="1">
            <a:prstTxWarp prst="textNoShape">
              <a:avLst/>
            </a:prstTxWarp>
          </a:bodyPr>
          <a:lstStyle>
            <a:lvl1pPr algn="r">
              <a:defRPr sz="900" smtClean="0"/>
            </a:lvl1pPr>
          </a:lstStyle>
          <a:p>
            <a:pPr>
              <a:defRPr/>
            </a:pPr>
            <a:fld id="{71AA52D3-2D35-416F-AFCE-FB684BB5B64E}" type="slidenum">
              <a:rPr lang="en-US" smtClean="0"/>
              <a:pPr>
                <a:defRPr/>
              </a:pPr>
              <a:t>‹#›</a:t>
            </a:fld>
            <a:endParaRPr lang="en-US" dirty="0"/>
          </a:p>
        </p:txBody>
      </p:sp>
      <p:sp>
        <p:nvSpPr>
          <p:cNvPr id="13" name="Footer Placeholder 9"/>
          <p:cNvSpPr>
            <a:spLocks noGrp="1"/>
          </p:cNvSpPr>
          <p:nvPr>
            <p:ph type="ftr" sz="quarter" idx="3"/>
          </p:nvPr>
        </p:nvSpPr>
        <p:spPr>
          <a:xfrm>
            <a:off x="453189" y="6571958"/>
            <a:ext cx="8041105" cy="256506"/>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Optional Footer Text which is modified using "Header and Footer" Window</a:t>
            </a:r>
            <a:endParaRPr lang="en-US" dirty="0"/>
          </a:p>
        </p:txBody>
      </p:sp>
      <p:sp>
        <p:nvSpPr>
          <p:cNvPr id="1027" name="Rectangle 3"/>
          <p:cNvSpPr>
            <a:spLocks noGrp="1" noChangeArrowheads="1"/>
          </p:cNvSpPr>
          <p:nvPr>
            <p:ph type="body" idx="1"/>
          </p:nvPr>
        </p:nvSpPr>
        <p:spPr bwMode="auto">
          <a:xfrm>
            <a:off x="457200" y="1190171"/>
            <a:ext cx="8229600" cy="5159829"/>
          </a:xfrm>
          <a:prstGeom prst="rect">
            <a:avLst/>
          </a:prstGeom>
          <a:noFill/>
          <a:ln w="9525" algn="ctr">
            <a:noFill/>
            <a:miter lim="800000"/>
            <a:headEnd/>
            <a:tailEnd/>
          </a:ln>
        </p:spPr>
        <p:txBody>
          <a:bodyPr vert="horz" wrap="square" lIns="91440" tIns="0" rIns="91440" bIns="18288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endParaRPr lang="en-US" dirty="0" smtClean="0"/>
          </a:p>
        </p:txBody>
      </p:sp>
      <p:sp>
        <p:nvSpPr>
          <p:cNvPr id="1028" name="Rectangle 29"/>
          <p:cNvSpPr>
            <a:spLocks noGrp="1" noChangeArrowheads="1"/>
          </p:cNvSpPr>
          <p:nvPr>
            <p:ph type="title"/>
          </p:nvPr>
        </p:nvSpPr>
        <p:spPr bwMode="auto">
          <a:xfrm>
            <a:off x="461963" y="474664"/>
            <a:ext cx="8224837" cy="599394"/>
          </a:xfrm>
          <a:prstGeom prst="rect">
            <a:avLst/>
          </a:prstGeom>
          <a:noFill/>
          <a:ln w="9525" algn="ctr">
            <a:noFill/>
            <a:miter lim="800000"/>
            <a:headEnd/>
            <a:tailEnd/>
          </a:ln>
        </p:spPr>
        <p:txBody>
          <a:bodyPr vert="horz" wrap="square" lIns="91440" tIns="45720" rIns="91440" bIns="54864" numCol="1" anchor="ctr" anchorCtr="0" compatLnSpc="1">
            <a:prstTxWarp prst="textNoShape">
              <a:avLst/>
            </a:prstTxWarp>
          </a:bodyPr>
          <a:lstStyle/>
          <a:p>
            <a:pPr lvl="0"/>
            <a:r>
              <a:rPr lang="en-US" dirty="0" smtClean="0"/>
              <a:t>Click to edit Master title style</a:t>
            </a:r>
          </a:p>
        </p:txBody>
      </p:sp>
      <p:sp>
        <p:nvSpPr>
          <p:cNvPr id="9" name="Rectangle 8"/>
          <p:cNvSpPr/>
          <p:nvPr/>
        </p:nvSpPr>
        <p:spPr>
          <a:xfrm>
            <a:off x="0" y="0"/>
            <a:ext cx="91440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p:cNvCxnSpPr/>
          <p:nvPr/>
        </p:nvCxnSpPr>
        <p:spPr>
          <a:xfrm rot="5400000">
            <a:off x="7391400" y="228600"/>
            <a:ext cx="457200" cy="0"/>
          </a:xfrm>
          <a:prstGeom prst="line">
            <a:avLst/>
          </a:prstGeom>
          <a:ln w="12700">
            <a:solidFill>
              <a:srgbClr val="E6E6D9"/>
            </a:solidFill>
          </a:ln>
        </p:spPr>
        <p:style>
          <a:lnRef idx="1">
            <a:schemeClr val="accent1"/>
          </a:lnRef>
          <a:fillRef idx="0">
            <a:schemeClr val="accent1"/>
          </a:fillRef>
          <a:effectRef idx="0">
            <a:schemeClr val="accent1"/>
          </a:effectRef>
          <a:fontRef idx="minor">
            <a:schemeClr val="tx1"/>
          </a:fontRef>
        </p:style>
      </p:cxnSp>
      <p:pic>
        <p:nvPicPr>
          <p:cNvPr id="16" name="Picture 15" descr="AG-Logo_WHITE_Official.png"/>
          <p:cNvPicPr>
            <a:picLocks noChangeAspect="1"/>
          </p:cNvPicPr>
          <p:nvPr/>
        </p:nvPicPr>
        <p:blipFill>
          <a:blip r:embed="rId11" cstate="print"/>
          <a:stretch>
            <a:fillRect/>
          </a:stretch>
        </p:blipFill>
        <p:spPr>
          <a:xfrm>
            <a:off x="7730186" y="18107"/>
            <a:ext cx="1322451" cy="408623"/>
          </a:xfrm>
          <a:prstGeom prst="rect">
            <a:avLst/>
          </a:prstGeom>
        </p:spPr>
      </p:pic>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9" r:id="rId5"/>
    <p:sldLayoutId id="2147483770" r:id="rId6"/>
    <p:sldLayoutId id="2147483771" r:id="rId7"/>
    <p:sldLayoutId id="2147483775" r:id="rId8"/>
    <p:sldLayoutId id="2147483773" r:id="rId9"/>
  </p:sldLayoutIdLst>
  <p:transition spd="med">
    <p:fade/>
  </p:transition>
  <p:timing>
    <p:tnLst>
      <p:par>
        <p:cTn id="1" dur="indefinite" restart="never" nodeType="tmRoot"/>
      </p:par>
    </p:tnLst>
  </p:timing>
  <p:hf hdr="0" ftr="0" dt="0"/>
  <p:txStyles>
    <p:titleStyle>
      <a:lvl1pPr algn="l" rtl="0" eaLnBrk="1" fontAlgn="base" hangingPunct="1">
        <a:lnSpc>
          <a:spcPct val="93000"/>
        </a:lnSpc>
        <a:spcBef>
          <a:spcPct val="0"/>
        </a:spcBef>
        <a:spcAft>
          <a:spcPct val="0"/>
        </a:spcAft>
        <a:defRPr sz="2200">
          <a:solidFill>
            <a:srgbClr val="FF4500"/>
          </a:solidFill>
          <a:latin typeface="+mj-lt"/>
          <a:ea typeface="+mj-ea"/>
          <a:cs typeface="+mj-cs"/>
        </a:defRPr>
      </a:lvl1pPr>
      <a:lvl2pPr algn="l" rtl="0" eaLnBrk="1" fontAlgn="base" hangingPunct="1">
        <a:lnSpc>
          <a:spcPct val="93000"/>
        </a:lnSpc>
        <a:spcBef>
          <a:spcPct val="0"/>
        </a:spcBef>
        <a:spcAft>
          <a:spcPct val="0"/>
        </a:spcAft>
        <a:defRPr sz="2200">
          <a:solidFill>
            <a:schemeClr val="tx2"/>
          </a:solidFill>
          <a:latin typeface="Arial" charset="0"/>
        </a:defRPr>
      </a:lvl2pPr>
      <a:lvl3pPr algn="l" rtl="0" eaLnBrk="1" fontAlgn="base" hangingPunct="1">
        <a:lnSpc>
          <a:spcPct val="93000"/>
        </a:lnSpc>
        <a:spcBef>
          <a:spcPct val="0"/>
        </a:spcBef>
        <a:spcAft>
          <a:spcPct val="0"/>
        </a:spcAft>
        <a:defRPr sz="2200">
          <a:solidFill>
            <a:schemeClr val="tx2"/>
          </a:solidFill>
          <a:latin typeface="Arial" charset="0"/>
        </a:defRPr>
      </a:lvl3pPr>
      <a:lvl4pPr algn="l" rtl="0" eaLnBrk="1" fontAlgn="base" hangingPunct="1">
        <a:lnSpc>
          <a:spcPct val="93000"/>
        </a:lnSpc>
        <a:spcBef>
          <a:spcPct val="0"/>
        </a:spcBef>
        <a:spcAft>
          <a:spcPct val="0"/>
        </a:spcAft>
        <a:defRPr sz="2200">
          <a:solidFill>
            <a:schemeClr val="tx2"/>
          </a:solidFill>
          <a:latin typeface="Arial" charset="0"/>
        </a:defRPr>
      </a:lvl4pPr>
      <a:lvl5pPr algn="l" rtl="0" eaLnBrk="1" fontAlgn="base" hangingPunct="1">
        <a:lnSpc>
          <a:spcPct val="93000"/>
        </a:lnSpc>
        <a:spcBef>
          <a:spcPct val="0"/>
        </a:spcBef>
        <a:spcAft>
          <a:spcPct val="0"/>
        </a:spcAft>
        <a:defRPr sz="2200">
          <a:solidFill>
            <a:schemeClr val="tx2"/>
          </a:solidFill>
          <a:latin typeface="Arial" charset="0"/>
        </a:defRPr>
      </a:lvl5pPr>
      <a:lvl6pPr marL="457200" algn="l" rtl="0" eaLnBrk="1" fontAlgn="base" hangingPunct="1">
        <a:lnSpc>
          <a:spcPct val="93000"/>
        </a:lnSpc>
        <a:spcBef>
          <a:spcPct val="0"/>
        </a:spcBef>
        <a:spcAft>
          <a:spcPct val="0"/>
        </a:spcAft>
        <a:defRPr sz="2200">
          <a:solidFill>
            <a:schemeClr val="tx2"/>
          </a:solidFill>
          <a:latin typeface="Arial" charset="0"/>
        </a:defRPr>
      </a:lvl6pPr>
      <a:lvl7pPr marL="914400" algn="l" rtl="0" eaLnBrk="1" fontAlgn="base" hangingPunct="1">
        <a:lnSpc>
          <a:spcPct val="93000"/>
        </a:lnSpc>
        <a:spcBef>
          <a:spcPct val="0"/>
        </a:spcBef>
        <a:spcAft>
          <a:spcPct val="0"/>
        </a:spcAft>
        <a:defRPr sz="2200">
          <a:solidFill>
            <a:schemeClr val="tx2"/>
          </a:solidFill>
          <a:latin typeface="Arial" charset="0"/>
        </a:defRPr>
      </a:lvl7pPr>
      <a:lvl8pPr marL="1371600" algn="l" rtl="0" eaLnBrk="1" fontAlgn="base" hangingPunct="1">
        <a:lnSpc>
          <a:spcPct val="93000"/>
        </a:lnSpc>
        <a:spcBef>
          <a:spcPct val="0"/>
        </a:spcBef>
        <a:spcAft>
          <a:spcPct val="0"/>
        </a:spcAft>
        <a:defRPr sz="2200">
          <a:solidFill>
            <a:schemeClr val="tx2"/>
          </a:solidFill>
          <a:latin typeface="Arial" charset="0"/>
        </a:defRPr>
      </a:lvl8pPr>
      <a:lvl9pPr marL="1828800" algn="l" rtl="0" eaLnBrk="1" fontAlgn="base" hangingPunct="1">
        <a:lnSpc>
          <a:spcPct val="93000"/>
        </a:lnSpc>
        <a:spcBef>
          <a:spcPct val="0"/>
        </a:spcBef>
        <a:spcAft>
          <a:spcPct val="0"/>
        </a:spcAft>
        <a:defRPr sz="2200">
          <a:solidFill>
            <a:schemeClr val="tx2"/>
          </a:solidFill>
          <a:latin typeface="Arial" charset="0"/>
        </a:defRPr>
      </a:lvl9pPr>
    </p:titleStyle>
    <p:bodyStyle>
      <a:lvl1pPr marL="231775" indent="-231775" algn="l" rtl="0" eaLnBrk="1" fontAlgn="base" hangingPunct="1">
        <a:lnSpc>
          <a:spcPct val="93000"/>
        </a:lnSpc>
        <a:spcBef>
          <a:spcPct val="42000"/>
        </a:spcBef>
        <a:spcAft>
          <a:spcPct val="0"/>
        </a:spcAft>
        <a:buClr>
          <a:srgbClr val="FF4500"/>
        </a:buClr>
        <a:buFont typeface="Wingdings" pitchFamily="2" charset="2"/>
        <a:buChar char="n"/>
        <a:defRPr>
          <a:solidFill>
            <a:schemeClr val="tx1"/>
          </a:solidFill>
          <a:latin typeface="+mn-lt"/>
          <a:ea typeface="+mn-ea"/>
          <a:cs typeface="+mn-cs"/>
        </a:defRPr>
      </a:lvl1pPr>
      <a:lvl2pPr marL="450850" indent="-217488" algn="l" rtl="0" eaLnBrk="1" fontAlgn="base" hangingPunct="1">
        <a:lnSpc>
          <a:spcPct val="93000"/>
        </a:lnSpc>
        <a:spcBef>
          <a:spcPct val="31000"/>
        </a:spcBef>
        <a:spcAft>
          <a:spcPct val="0"/>
        </a:spcAft>
        <a:buClr>
          <a:srgbClr val="8B8878"/>
        </a:buClr>
        <a:buFont typeface="Arial" charset="0"/>
        <a:buChar char="●"/>
        <a:defRPr sz="1600">
          <a:solidFill>
            <a:schemeClr val="tx1"/>
          </a:solidFill>
          <a:latin typeface="+mn-lt"/>
          <a:cs typeface="+mn-cs"/>
        </a:defRPr>
      </a:lvl2pPr>
      <a:lvl3pPr marL="617538" indent="-165100" algn="l" rtl="0" eaLnBrk="1" fontAlgn="base" hangingPunct="1">
        <a:lnSpc>
          <a:spcPct val="93000"/>
        </a:lnSpc>
        <a:spcBef>
          <a:spcPct val="20000"/>
        </a:spcBef>
        <a:spcAft>
          <a:spcPct val="0"/>
        </a:spcAft>
        <a:buClr>
          <a:srgbClr val="8B8878"/>
        </a:buClr>
        <a:buFont typeface="Arial" charset="0"/>
        <a:buChar char="■"/>
        <a:defRPr sz="1400">
          <a:solidFill>
            <a:schemeClr val="tx1"/>
          </a:solidFill>
          <a:latin typeface="+mn-lt"/>
          <a:cs typeface="+mn-cs"/>
        </a:defRPr>
      </a:lvl3pPr>
      <a:lvl4pPr marL="787400" indent="-166688" algn="l" rtl="0" eaLnBrk="1" fontAlgn="base" hangingPunct="1">
        <a:lnSpc>
          <a:spcPct val="93000"/>
        </a:lnSpc>
        <a:spcBef>
          <a:spcPct val="18000"/>
        </a:spcBef>
        <a:spcAft>
          <a:spcPct val="0"/>
        </a:spcAft>
        <a:buClr>
          <a:srgbClr val="8B8878"/>
        </a:buClr>
        <a:buSzPct val="107000"/>
        <a:buFont typeface="Wingdings" pitchFamily="2" charset="2"/>
        <a:buChar char=""/>
        <a:defRPr sz="1200">
          <a:solidFill>
            <a:schemeClr val="tx1"/>
          </a:solidFill>
          <a:latin typeface="+mn-lt"/>
          <a:cs typeface="+mn-cs"/>
        </a:defRPr>
      </a:lvl4pPr>
      <a:lvl5pPr marL="939800" indent="-150813" algn="l" rtl="0" eaLnBrk="1" fontAlgn="base" hangingPunct="1">
        <a:lnSpc>
          <a:spcPct val="93000"/>
        </a:lnSpc>
        <a:spcBef>
          <a:spcPct val="17000"/>
        </a:spcBef>
        <a:spcAft>
          <a:spcPct val="0"/>
        </a:spcAft>
        <a:buClr>
          <a:srgbClr val="5F5F5F"/>
        </a:buClr>
        <a:buFont typeface="Wingdings" pitchFamily="2" charset="2"/>
        <a:buChar char="§"/>
        <a:defRPr sz="1000">
          <a:solidFill>
            <a:schemeClr val="tx1"/>
          </a:solidFill>
          <a:latin typeface="+mn-lt"/>
          <a:cs typeface="+mn-cs"/>
        </a:defRPr>
      </a:lvl5pPr>
      <a:lvl6pPr marL="1397000" indent="-150813" algn="l" rtl="0" eaLnBrk="1" fontAlgn="base" hangingPunct="1">
        <a:lnSpc>
          <a:spcPct val="93000"/>
        </a:lnSpc>
        <a:spcBef>
          <a:spcPct val="17000"/>
        </a:spcBef>
        <a:spcAft>
          <a:spcPct val="0"/>
        </a:spcAft>
        <a:buClr>
          <a:srgbClr val="5F5F5F"/>
        </a:buClr>
        <a:buFont typeface="Wingdings" pitchFamily="2" charset="2"/>
        <a:buChar char="§"/>
        <a:defRPr sz="1000">
          <a:solidFill>
            <a:schemeClr val="tx1"/>
          </a:solidFill>
          <a:latin typeface="+mn-lt"/>
          <a:cs typeface="+mn-cs"/>
        </a:defRPr>
      </a:lvl6pPr>
      <a:lvl7pPr marL="1854200" indent="-150813" algn="l" rtl="0" eaLnBrk="1" fontAlgn="base" hangingPunct="1">
        <a:lnSpc>
          <a:spcPct val="93000"/>
        </a:lnSpc>
        <a:spcBef>
          <a:spcPct val="17000"/>
        </a:spcBef>
        <a:spcAft>
          <a:spcPct val="0"/>
        </a:spcAft>
        <a:buClr>
          <a:srgbClr val="5F5F5F"/>
        </a:buClr>
        <a:buFont typeface="Wingdings" pitchFamily="2" charset="2"/>
        <a:buChar char="§"/>
        <a:defRPr sz="1000">
          <a:solidFill>
            <a:schemeClr val="tx1"/>
          </a:solidFill>
          <a:latin typeface="+mn-lt"/>
          <a:cs typeface="+mn-cs"/>
        </a:defRPr>
      </a:lvl7pPr>
      <a:lvl8pPr marL="2311400" indent="-150813" algn="l" rtl="0" eaLnBrk="1" fontAlgn="base" hangingPunct="1">
        <a:lnSpc>
          <a:spcPct val="93000"/>
        </a:lnSpc>
        <a:spcBef>
          <a:spcPct val="17000"/>
        </a:spcBef>
        <a:spcAft>
          <a:spcPct val="0"/>
        </a:spcAft>
        <a:buClr>
          <a:srgbClr val="5F5F5F"/>
        </a:buClr>
        <a:buFont typeface="Wingdings" pitchFamily="2" charset="2"/>
        <a:buChar char="§"/>
        <a:defRPr sz="1000">
          <a:solidFill>
            <a:schemeClr val="tx1"/>
          </a:solidFill>
          <a:latin typeface="+mn-lt"/>
          <a:cs typeface="+mn-cs"/>
        </a:defRPr>
      </a:lvl8pPr>
      <a:lvl9pPr marL="2768600" indent="-150813" algn="l" rtl="0" eaLnBrk="1" fontAlgn="base" hangingPunct="1">
        <a:lnSpc>
          <a:spcPct val="93000"/>
        </a:lnSpc>
        <a:spcBef>
          <a:spcPct val="17000"/>
        </a:spcBef>
        <a:spcAft>
          <a:spcPct val="0"/>
        </a:spcAft>
        <a:buClr>
          <a:srgbClr val="5F5F5F"/>
        </a:buClr>
        <a:buFont typeface="Wingdings" pitchFamily="2" charset="2"/>
        <a:buChar char="§"/>
        <a:defRPr sz="1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url?sa=i&amp;rct=j&amp;q=&amp;esrc=s&amp;frm=1&amp;source=images&amp;cd=&amp;cad=rja&amp;docid=XP_TF_E5r-rQOM&amp;tbnid=fjnZi7jriF-WBM:&amp;ved=0CAUQjRw&amp;url=http://renews.biz/150mw-bobcat-bluff-roars/&amp;ei=_wyEUYOyMI78qQGU3oGIAg&amp;psig=AFQjCNHKWkt-u-cfVj1HnlxmLJb9ctReMw&amp;ust=136769440912201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url?sa=i&amp;rct=j&amp;q=&amp;esrc=s&amp;frm=1&amp;source=images&amp;cd=&amp;cad=rja&amp;docid=tViiHcKN-2AvqM&amp;tbnid=PR5FIhq8FDh3uM:&amp;ved=0CAUQjRw&amp;url=http://www.elpower.com/element-power-gives-macho-springs-project-site-tour-to-deming-nm-high-school-science-class&amp;ei=uhCEUa_vMoqprQGYvoDABA&amp;psig=AFQjCNHKWkt-u-cfVj1HnlxmLJb9ctReMw&amp;ust=136769440912201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docid=tEr_1Nd1RBvZ8M&amp;tbnid=zdosJ3Blv7MvKM:&amp;ved=0CAUQjRw&amp;url=http://www.solarfeeds.com/what-recession-solar-industry-experiencing-rapid-growth/&amp;ei=aeIcUtWwGefS2AWMjoHYBA&amp;bvm=bv.51156542,d.b2I&amp;psig=AFQjCNEA39q1_5o6ghaJC8xGyz73hs1pDw&amp;ust=1377711032152508" TargetMode="External"/><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Presented by: David K. Burton of Akin Gump </a:t>
            </a:r>
            <a:br>
              <a:rPr lang="en-US" dirty="0" smtClean="0"/>
            </a:br>
            <a:r>
              <a:rPr lang="en-US" dirty="0" smtClean="0"/>
              <a:t>Amit Kalra of Winston &amp; Strawn </a:t>
            </a:r>
            <a:br>
              <a:rPr lang="en-US" dirty="0" smtClean="0"/>
            </a:br>
            <a:r>
              <a:rPr lang="en-US" dirty="0" smtClean="0"/>
              <a:t>Eli Katz of Chadbourne &amp; Parke</a:t>
            </a:r>
          </a:p>
          <a:p>
            <a:r>
              <a:rPr lang="en-US" dirty="0" smtClean="0"/>
              <a:t/>
            </a:r>
            <a:br>
              <a:rPr lang="en-US" dirty="0" smtClean="0"/>
            </a:br>
            <a:r>
              <a:rPr lang="en-US" dirty="0" smtClean="0"/>
              <a:t>September 4, 2014</a:t>
            </a:r>
            <a:endParaRPr lang="en-US" dirty="0"/>
          </a:p>
        </p:txBody>
      </p:sp>
      <p:sp>
        <p:nvSpPr>
          <p:cNvPr id="3" name="Title 2"/>
          <p:cNvSpPr>
            <a:spLocks noGrp="1"/>
          </p:cNvSpPr>
          <p:nvPr>
            <p:ph type="title"/>
          </p:nvPr>
        </p:nvSpPr>
        <p:spPr>
          <a:xfrm>
            <a:off x="457200" y="3081528"/>
            <a:ext cx="7010400" cy="1179576"/>
          </a:xfrm>
        </p:spPr>
        <p:txBody>
          <a:bodyPr/>
          <a:lstStyle/>
          <a:p>
            <a:r>
              <a:rPr lang="en-US" sz="2000" dirty="0" smtClean="0"/>
              <a:t>MLPs, REITs and YieldCos for Renewables Webinar 2.0</a:t>
            </a:r>
            <a:r>
              <a:rPr lang="en-US" dirty="0" smtClean="0"/>
              <a:t/>
            </a:r>
            <a:br>
              <a:rPr lang="en-US" dirty="0" smtClean="0"/>
            </a:br>
            <a:endParaRPr lang="en-US" dirty="0">
              <a:solidFill>
                <a:schemeClr val="tx1"/>
              </a:solidFill>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MLP Overview</a:t>
            </a:r>
            <a:endParaRPr lang="en-US" dirty="0"/>
          </a:p>
        </p:txBody>
      </p:sp>
      <p:sp>
        <p:nvSpPr>
          <p:cNvPr id="3" name="Content Placeholder 2"/>
          <p:cNvSpPr>
            <a:spLocks noGrp="1"/>
          </p:cNvSpPr>
          <p:nvPr>
            <p:ph idx="1"/>
          </p:nvPr>
        </p:nvSpPr>
        <p:spPr/>
        <p:txBody>
          <a:bodyPr/>
          <a:lstStyle/>
          <a:p>
            <a:r>
              <a:rPr lang="en-US" dirty="0" smtClean="0"/>
              <a:t>Formed to hold long-lived assets with stable income streams</a:t>
            </a:r>
          </a:p>
          <a:p>
            <a:pPr lvl="1"/>
            <a:r>
              <a:rPr lang="en-US" dirty="0" smtClean="0"/>
              <a:t>Largely fee based businesses in the natural resources sector</a:t>
            </a:r>
          </a:p>
          <a:p>
            <a:pPr lvl="1"/>
            <a:r>
              <a:rPr lang="en-US" dirty="0" smtClean="0"/>
              <a:t>Typically lower volatility / cyclicality</a:t>
            </a:r>
          </a:p>
          <a:p>
            <a:r>
              <a:rPr lang="en-US" dirty="0" smtClean="0"/>
              <a:t>Key characteristics </a:t>
            </a:r>
          </a:p>
          <a:p>
            <a:pPr lvl="1"/>
            <a:r>
              <a:rPr lang="en-US" dirty="0" smtClean="0"/>
              <a:t>No corporate level taxation (in contrast to a YieldCo)</a:t>
            </a:r>
          </a:p>
          <a:p>
            <a:pPr lvl="1"/>
            <a:r>
              <a:rPr lang="en-US" dirty="0" smtClean="0"/>
              <a:t>Limited partnership is managed by a general partner (GP), which is typically owned by a financial sponsor</a:t>
            </a:r>
          </a:p>
          <a:p>
            <a:pPr lvl="1"/>
            <a:r>
              <a:rPr lang="en-US" dirty="0" smtClean="0"/>
              <a:t>Most of the operating cash flow of the partnership is distributed to unitholders</a:t>
            </a:r>
          </a:p>
          <a:p>
            <a:pPr lvl="1"/>
            <a:r>
              <a:rPr lang="en-US" dirty="0" smtClean="0"/>
              <a:t>Valuation primarily driven by cash flow profile of partnership</a:t>
            </a:r>
          </a:p>
          <a:p>
            <a:pPr lvl="1"/>
            <a:r>
              <a:rPr lang="en-US" dirty="0" smtClean="0"/>
              <a:t>Trade based on cash distribution yield expectations</a:t>
            </a:r>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9</a:t>
            </a:fld>
            <a:endParaRPr lang="en-US" dirty="0"/>
          </a:p>
        </p:txBody>
      </p:sp>
    </p:spTree>
    <p:extLst>
      <p:ext uri="{BB962C8B-B14F-4D97-AF65-F5344CB8AC3E}">
        <p14:creationId xmlns:p14="http://schemas.microsoft.com/office/powerpoint/2010/main" val="3046644283"/>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Similarities and Differences for MLP Units and Common Corporate Stock</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44326496"/>
              </p:ext>
            </p:extLst>
          </p:nvPr>
        </p:nvGraphicFramePr>
        <p:xfrm>
          <a:off x="457200" y="1524000"/>
          <a:ext cx="8224838" cy="3434080"/>
        </p:xfrm>
        <a:graphic>
          <a:graphicData uri="http://schemas.openxmlformats.org/drawingml/2006/table">
            <a:tbl>
              <a:tblPr firstRow="1" bandRow="1">
                <a:tableStyleId>{5C22544A-7EE6-4342-B048-85BDC9FD1C3A}</a:tableStyleId>
              </a:tblPr>
              <a:tblGrid>
                <a:gridCol w="4112419"/>
                <a:gridCol w="4112419"/>
              </a:tblGrid>
              <a:tr h="370840">
                <a:tc>
                  <a:txBody>
                    <a:bodyPr/>
                    <a:lstStyle/>
                    <a:p>
                      <a:r>
                        <a:rPr lang="en-US" u="sng" dirty="0" smtClean="0"/>
                        <a:t>Similarities</a:t>
                      </a:r>
                      <a:endParaRPr lang="en-US" u="sng" dirty="0"/>
                    </a:p>
                  </a:txBody>
                  <a:tcPr/>
                </a:tc>
                <a:tc>
                  <a:txBody>
                    <a:bodyPr/>
                    <a:lstStyle/>
                    <a:p>
                      <a:r>
                        <a:rPr lang="en-US" u="sng" dirty="0" smtClean="0"/>
                        <a:t>Differences</a:t>
                      </a:r>
                      <a:endParaRPr lang="en-US" u="sng" dirty="0"/>
                    </a:p>
                  </a:txBody>
                  <a:tcPr/>
                </a:tc>
              </a:tr>
              <a:tr h="1483360">
                <a:tc>
                  <a:txBody>
                    <a:bodyPr/>
                    <a:lstStyle/>
                    <a:p>
                      <a:pPr marL="285750" indent="-285750">
                        <a:spcAft>
                          <a:spcPts val="600"/>
                        </a:spcAft>
                        <a:buClr>
                          <a:schemeClr val="tx2"/>
                        </a:buClr>
                        <a:buFont typeface="Wingdings" panose="05000000000000000000" pitchFamily="2" charset="2"/>
                        <a:buChar char="§"/>
                      </a:pPr>
                      <a:r>
                        <a:rPr lang="en-US" dirty="0" smtClean="0"/>
                        <a:t>Units are publicly traded (NYSE,</a:t>
                      </a:r>
                      <a:r>
                        <a:rPr lang="en-US" baseline="0" dirty="0" smtClean="0"/>
                        <a:t> NASDAQ, AMEX)</a:t>
                      </a:r>
                      <a:endParaRPr lang="en-US" dirty="0"/>
                    </a:p>
                    <a:p>
                      <a:pPr marL="285750" indent="-285750">
                        <a:spcAft>
                          <a:spcPts val="600"/>
                        </a:spcAft>
                        <a:buClr>
                          <a:schemeClr val="tx2"/>
                        </a:buClr>
                        <a:buFont typeface="Wingdings" panose="05000000000000000000" pitchFamily="2" charset="2"/>
                        <a:buChar char="§"/>
                      </a:pPr>
                      <a:r>
                        <a:rPr lang="en-US" dirty="0" smtClean="0"/>
                        <a:t>Units</a:t>
                      </a:r>
                      <a:r>
                        <a:rPr lang="en-US" baseline="0" dirty="0" smtClean="0"/>
                        <a:t> represents ownership in the issuing entity, with growth opportunity</a:t>
                      </a:r>
                      <a:endParaRPr lang="en-US" dirty="0"/>
                    </a:p>
                    <a:p>
                      <a:pPr marL="285750" indent="-285750">
                        <a:spcAft>
                          <a:spcPts val="600"/>
                        </a:spcAft>
                        <a:buClr>
                          <a:schemeClr val="tx2"/>
                        </a:buClr>
                        <a:buFont typeface="Wingdings" panose="05000000000000000000" pitchFamily="2" charset="2"/>
                        <a:buChar char="§"/>
                      </a:pPr>
                      <a:r>
                        <a:rPr lang="en-US" dirty="0" smtClean="0"/>
                        <a:t>Governed by board of directors with independent</a:t>
                      </a:r>
                      <a:r>
                        <a:rPr lang="en-US" baseline="0" dirty="0" smtClean="0"/>
                        <a:t> members</a:t>
                      </a:r>
                      <a:endParaRPr lang="en-US" dirty="0"/>
                    </a:p>
                  </a:txBody>
                  <a:tcPr/>
                </a:tc>
                <a:tc>
                  <a:txBody>
                    <a:bodyPr/>
                    <a:lstStyle/>
                    <a:p>
                      <a:pPr marL="285750" indent="-285750">
                        <a:spcAft>
                          <a:spcPts val="600"/>
                        </a:spcAft>
                        <a:buClr>
                          <a:schemeClr val="tx2"/>
                        </a:buClr>
                        <a:buFont typeface="Wingdings" panose="05000000000000000000" pitchFamily="2" charset="2"/>
                        <a:buChar char="§"/>
                      </a:pPr>
                      <a:r>
                        <a:rPr lang="en-US" dirty="0" smtClean="0"/>
                        <a:t>Unlike</a:t>
                      </a:r>
                      <a:r>
                        <a:rPr lang="en-US" baseline="0" dirty="0" smtClean="0"/>
                        <a:t> most corporations, a MLP typically distributes the majority of operating cash flow to its limited partners</a:t>
                      </a:r>
                      <a:endParaRPr lang="en-US" dirty="0"/>
                    </a:p>
                    <a:p>
                      <a:pPr marL="285750" indent="-285750">
                        <a:spcAft>
                          <a:spcPts val="600"/>
                        </a:spcAft>
                        <a:buClr>
                          <a:schemeClr val="tx2"/>
                        </a:buClr>
                        <a:buFont typeface="Wingdings" panose="05000000000000000000" pitchFamily="2" charset="2"/>
                        <a:buChar char="§"/>
                      </a:pPr>
                      <a:r>
                        <a:rPr lang="en-US" dirty="0" smtClean="0"/>
                        <a:t>Partnership entity pays no tax (passes through to Investors)</a:t>
                      </a:r>
                      <a:endParaRPr lang="en-US" dirty="0"/>
                    </a:p>
                    <a:p>
                      <a:pPr marL="285750" indent="-285750">
                        <a:spcAft>
                          <a:spcPts val="600"/>
                        </a:spcAft>
                        <a:buClr>
                          <a:schemeClr val="tx2"/>
                        </a:buClr>
                        <a:buFont typeface="Wingdings" panose="05000000000000000000" pitchFamily="2" charset="2"/>
                        <a:buChar char="§"/>
                      </a:pPr>
                      <a:r>
                        <a:rPr lang="en-US" dirty="0" smtClean="0"/>
                        <a:t>Tax</a:t>
                      </a:r>
                      <a:r>
                        <a:rPr lang="en-US" baseline="0" dirty="0" smtClean="0"/>
                        <a:t> law restricts ownership by mutual funds and retirement plans</a:t>
                      </a:r>
                      <a:endParaRPr lang="en-US" dirty="0"/>
                    </a:p>
                    <a:p>
                      <a:pPr marL="285750" indent="-285750">
                        <a:spcAft>
                          <a:spcPts val="600"/>
                        </a:spcAft>
                        <a:buClr>
                          <a:schemeClr val="tx2"/>
                        </a:buClr>
                        <a:buFont typeface="Wingdings" panose="05000000000000000000" pitchFamily="2" charset="2"/>
                        <a:buChar char="§"/>
                      </a:pPr>
                      <a:r>
                        <a:rPr lang="en-US" dirty="0" smtClean="0"/>
                        <a:t>Investors receive K-1’s rather than 1099’s</a:t>
                      </a:r>
                      <a:endParaRPr lang="en-US" dirty="0"/>
                    </a:p>
                  </a:txBody>
                  <a:tcPr/>
                </a:tc>
              </a:tr>
            </a:tbl>
          </a:graphicData>
        </a:graphic>
      </p:graphicFrame>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10</a:t>
            </a:fld>
            <a:endParaRPr lang="en-US" dirty="0"/>
          </a:p>
        </p:txBody>
      </p:sp>
    </p:spTree>
    <p:extLst>
      <p:ext uri="{BB962C8B-B14F-4D97-AF65-F5344CB8AC3E}">
        <p14:creationId xmlns:p14="http://schemas.microsoft.com/office/powerpoint/2010/main" val="2617189637"/>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Master Limited Partnership (MLP) – Current Law</a:t>
            </a:r>
            <a:endParaRPr lang="en-US" dirty="0"/>
          </a:p>
        </p:txBody>
      </p:sp>
      <p:sp>
        <p:nvSpPr>
          <p:cNvPr id="3" name="Content Placeholder 2"/>
          <p:cNvSpPr>
            <a:spLocks noGrp="1"/>
          </p:cNvSpPr>
          <p:nvPr>
            <p:ph idx="1"/>
          </p:nvPr>
        </p:nvSpPr>
        <p:spPr/>
        <p:txBody>
          <a:bodyPr/>
          <a:lstStyle/>
          <a:p>
            <a:r>
              <a:rPr lang="en-US" sz="2000" dirty="0" smtClean="0"/>
              <a:t>An MLP is an entity that meets the exception to the rule that widely held partnerships, limited liability companies or trusts must be taxed as corporations  </a:t>
            </a:r>
          </a:p>
          <a:p>
            <a:pPr lvl="1"/>
            <a:r>
              <a:rPr lang="en-US" sz="2000" dirty="0" smtClean="0"/>
              <a:t>MLPs are subject to the partnership rules of subchapter K of the Code </a:t>
            </a:r>
          </a:p>
          <a:p>
            <a:r>
              <a:rPr lang="en-US" sz="2000" dirty="0" smtClean="0"/>
              <a:t>The requirement to be a MLP is that at least 90% of the entity’s gross income must come from “qualifying sources”</a:t>
            </a:r>
          </a:p>
          <a:p>
            <a:pPr lvl="1"/>
            <a:r>
              <a:rPr lang="en-US" sz="2000" dirty="0" smtClean="0"/>
              <a:t>Interest, dividends, and capital gains</a:t>
            </a:r>
          </a:p>
          <a:p>
            <a:pPr lvl="1"/>
            <a:r>
              <a:rPr lang="en-US" sz="2000" dirty="0" smtClean="0"/>
              <a:t>Rental income and capital gains from real estate</a:t>
            </a:r>
          </a:p>
          <a:p>
            <a:pPr lvl="1"/>
            <a:r>
              <a:rPr lang="en-US" sz="2000" dirty="0" smtClean="0"/>
              <a:t>Income and capital gains from natural resources activities</a:t>
            </a:r>
          </a:p>
          <a:p>
            <a:pPr lvl="1"/>
            <a:r>
              <a:rPr lang="en-US" sz="2000" dirty="0" smtClean="0"/>
              <a:t>Income from commodity investments</a:t>
            </a:r>
            <a:r>
              <a:rPr lang="en-US" sz="1400" baseline="30000" dirty="0" smtClean="0"/>
              <a:t>1</a:t>
            </a:r>
          </a:p>
          <a:p>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11</a:t>
            </a:fld>
            <a:endParaRPr lang="en-US" dirty="0"/>
          </a:p>
        </p:txBody>
      </p:sp>
      <p:sp>
        <p:nvSpPr>
          <p:cNvPr id="5" name="TextBox 4"/>
          <p:cNvSpPr txBox="1"/>
          <p:nvPr/>
        </p:nvSpPr>
        <p:spPr>
          <a:xfrm>
            <a:off x="381000" y="6324600"/>
            <a:ext cx="3429000" cy="400110"/>
          </a:xfrm>
          <a:prstGeom prst="rect">
            <a:avLst/>
          </a:prstGeom>
          <a:noFill/>
        </p:spPr>
        <p:txBody>
          <a:bodyPr wrap="square" rtlCol="0">
            <a:spAutoFit/>
          </a:bodyPr>
          <a:lstStyle/>
          <a:p>
            <a:r>
              <a:rPr lang="en-US" sz="1200" baseline="30000" dirty="0" smtClean="0"/>
              <a:t>_______________</a:t>
            </a:r>
          </a:p>
          <a:p>
            <a:r>
              <a:rPr lang="en-US" sz="1200" baseline="30000" dirty="0" smtClean="0"/>
              <a:t>1</a:t>
            </a:r>
            <a:r>
              <a:rPr lang="en-US" sz="1200" dirty="0" smtClean="0"/>
              <a:t> I.R.C. § 7704(d)(1).</a:t>
            </a:r>
            <a:endParaRPr lang="en-US" sz="1200" dirty="0"/>
          </a:p>
        </p:txBody>
      </p:sp>
      <p:pic>
        <p:nvPicPr>
          <p:cNvPr id="7" name="Picture 6" descr="iStock_000013355569Large.jpg"/>
          <p:cNvPicPr>
            <a:picLocks noChangeAspect="1"/>
          </p:cNvPicPr>
          <p:nvPr/>
        </p:nvPicPr>
        <p:blipFill>
          <a:blip r:embed="rId2" cstate="print"/>
          <a:stretch>
            <a:fillRect/>
          </a:stretch>
        </p:blipFill>
        <p:spPr>
          <a:xfrm>
            <a:off x="5562600" y="4952999"/>
            <a:ext cx="2971800" cy="1757553"/>
          </a:xfrm>
          <a:prstGeom prst="rect">
            <a:avLst/>
          </a:prstGeom>
        </p:spPr>
      </p:pic>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Master Limited Partnership (MLP) – Current Law </a:t>
            </a:r>
            <a:endParaRPr lang="en-US" dirty="0"/>
          </a:p>
        </p:txBody>
      </p:sp>
      <p:sp>
        <p:nvSpPr>
          <p:cNvPr id="3" name="Content Placeholder 2"/>
          <p:cNvSpPr>
            <a:spLocks noGrp="1"/>
          </p:cNvSpPr>
          <p:nvPr>
            <p:ph idx="1"/>
          </p:nvPr>
        </p:nvSpPr>
        <p:spPr/>
        <p:txBody>
          <a:bodyPr/>
          <a:lstStyle/>
          <a:p>
            <a:r>
              <a:rPr lang="en-US" sz="2000" dirty="0" smtClean="0"/>
              <a:t>“Natural resource activities” include: </a:t>
            </a:r>
          </a:p>
          <a:p>
            <a:pPr lvl="1"/>
            <a:r>
              <a:rPr lang="en-US" sz="2000" dirty="0" smtClean="0"/>
              <a:t>Mining</a:t>
            </a:r>
          </a:p>
          <a:p>
            <a:pPr lvl="1"/>
            <a:r>
              <a:rPr lang="en-US" sz="2000" dirty="0" smtClean="0"/>
              <a:t>Refining</a:t>
            </a:r>
          </a:p>
          <a:p>
            <a:pPr lvl="1"/>
            <a:r>
              <a:rPr lang="en-US" sz="2000" dirty="0" smtClean="0"/>
              <a:t>Transport of petroleum, natural gas, coal and other minerals  </a:t>
            </a:r>
          </a:p>
          <a:p>
            <a:r>
              <a:rPr lang="en-US" sz="2000" dirty="0" smtClean="0"/>
              <a:t>The only renewable energy resources included as a “natural resource” are: </a:t>
            </a:r>
          </a:p>
          <a:p>
            <a:pPr lvl="1"/>
            <a:r>
              <a:rPr lang="en-US" sz="2000" dirty="0" smtClean="0"/>
              <a:t>Ethanol	</a:t>
            </a:r>
          </a:p>
          <a:p>
            <a:pPr lvl="1"/>
            <a:r>
              <a:rPr lang="en-US" sz="2000" dirty="0" smtClean="0"/>
              <a:t>Biodiesel</a:t>
            </a:r>
          </a:p>
          <a:p>
            <a:pPr lvl="1"/>
            <a:r>
              <a:rPr lang="en-US" sz="2000" dirty="0" smtClean="0"/>
              <a:t>Geothermal</a:t>
            </a:r>
          </a:p>
          <a:p>
            <a:pPr lvl="1"/>
            <a:r>
              <a:rPr lang="en-US" sz="2000" dirty="0" smtClean="0"/>
              <a:t>Alternative fuels and industrial source carbon dioxide </a:t>
            </a:r>
          </a:p>
          <a:p>
            <a:r>
              <a:rPr lang="en-US" sz="2000" dirty="0" smtClean="0"/>
              <a:t>Solar, wind and biomass activities do not generate “good” income for purposes of the 90% test</a:t>
            </a:r>
            <a:endParaRPr lang="en-US" sz="2000"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12</a:t>
            </a:fld>
            <a:endParaRPr lang="en-US" dirty="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MLP Investment Classes</a:t>
            </a:r>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13</a:t>
            </a:fld>
            <a:endParaRPr lang="en-US" dirty="0"/>
          </a:p>
        </p:txBody>
      </p:sp>
      <p:sp>
        <p:nvSpPr>
          <p:cNvPr id="5" name="Rectangle 4"/>
          <p:cNvSpPr/>
          <p:nvPr/>
        </p:nvSpPr>
        <p:spPr>
          <a:xfrm>
            <a:off x="7391400" y="2162600"/>
            <a:ext cx="1524000" cy="533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Most Electric Generation</a:t>
            </a:r>
            <a:r>
              <a:rPr lang="en-US" sz="1000" baseline="30000" dirty="0" smtClean="0">
                <a:solidFill>
                  <a:schemeClr val="tx1"/>
                </a:solidFill>
              </a:rPr>
              <a:t>(c)</a:t>
            </a:r>
            <a:endParaRPr lang="en-US" sz="1000" dirty="0">
              <a:solidFill>
                <a:schemeClr val="tx1"/>
              </a:solidFill>
            </a:endParaRPr>
          </a:p>
        </p:txBody>
      </p:sp>
      <p:sp>
        <p:nvSpPr>
          <p:cNvPr id="10" name="Rectangle 9"/>
          <p:cNvSpPr/>
          <p:nvPr/>
        </p:nvSpPr>
        <p:spPr>
          <a:xfrm>
            <a:off x="7391400" y="2924600"/>
            <a:ext cx="1524000" cy="533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Highway Infrastructure</a:t>
            </a:r>
            <a:endParaRPr lang="en-US" sz="1000" dirty="0">
              <a:solidFill>
                <a:schemeClr val="tx1"/>
              </a:solidFill>
            </a:endParaRPr>
          </a:p>
        </p:txBody>
      </p:sp>
      <p:sp>
        <p:nvSpPr>
          <p:cNvPr id="11" name="Rectangle 10"/>
          <p:cNvSpPr/>
          <p:nvPr/>
        </p:nvSpPr>
        <p:spPr>
          <a:xfrm>
            <a:off x="7369134" y="3610400"/>
            <a:ext cx="1524000" cy="533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Water</a:t>
            </a:r>
            <a:endParaRPr lang="en-US" sz="1000" dirty="0">
              <a:solidFill>
                <a:schemeClr val="tx1"/>
              </a:solidFill>
            </a:endParaRPr>
          </a:p>
        </p:txBody>
      </p:sp>
      <p:sp>
        <p:nvSpPr>
          <p:cNvPr id="12" name="Rectangle 11"/>
          <p:cNvSpPr/>
          <p:nvPr/>
        </p:nvSpPr>
        <p:spPr>
          <a:xfrm>
            <a:off x="7391400" y="4372400"/>
            <a:ext cx="1524000" cy="533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Non-U.S.</a:t>
            </a:r>
            <a:r>
              <a:rPr lang="en-US" sz="1000" baseline="30000" dirty="0" smtClean="0">
                <a:solidFill>
                  <a:schemeClr val="tx1"/>
                </a:solidFill>
              </a:rPr>
              <a:t>(a)</a:t>
            </a:r>
            <a:endParaRPr lang="en-US" sz="1000" baseline="30000" dirty="0">
              <a:solidFill>
                <a:schemeClr val="tx1"/>
              </a:solidFill>
            </a:endParaRPr>
          </a:p>
        </p:txBody>
      </p:sp>
      <p:sp>
        <p:nvSpPr>
          <p:cNvPr id="13" name="Rectangle 12"/>
          <p:cNvSpPr/>
          <p:nvPr/>
        </p:nvSpPr>
        <p:spPr>
          <a:xfrm>
            <a:off x="7384473" y="5058200"/>
            <a:ext cx="1524000" cy="533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Other</a:t>
            </a:r>
            <a:endParaRPr lang="en-US" sz="1000" dirty="0">
              <a:solidFill>
                <a:schemeClr val="tx1"/>
              </a:solidFill>
            </a:endParaRPr>
          </a:p>
        </p:txBody>
      </p:sp>
      <p:grpSp>
        <p:nvGrpSpPr>
          <p:cNvPr id="16" name="Group 15"/>
          <p:cNvGrpSpPr/>
          <p:nvPr/>
        </p:nvGrpSpPr>
        <p:grpSpPr>
          <a:xfrm>
            <a:off x="7391400" y="1763979"/>
            <a:ext cx="1546266" cy="246221"/>
            <a:chOff x="7369134" y="1752600"/>
            <a:chExt cx="1546266" cy="246221"/>
          </a:xfrm>
        </p:grpSpPr>
        <p:sp>
          <p:nvSpPr>
            <p:cNvPr id="8" name="TextBox 7"/>
            <p:cNvSpPr txBox="1"/>
            <p:nvPr/>
          </p:nvSpPr>
          <p:spPr>
            <a:xfrm>
              <a:off x="7391400" y="1752600"/>
              <a:ext cx="1524000" cy="246221"/>
            </a:xfrm>
            <a:prstGeom prst="rect">
              <a:avLst/>
            </a:prstGeom>
            <a:noFill/>
          </p:spPr>
          <p:txBody>
            <a:bodyPr wrap="square" rtlCol="0">
              <a:spAutoFit/>
            </a:bodyPr>
            <a:lstStyle/>
            <a:p>
              <a:r>
                <a:rPr lang="en-US" sz="1000" dirty="0" smtClean="0"/>
                <a:t>“Non-Qualified Income”</a:t>
              </a:r>
              <a:endParaRPr lang="en-US" sz="1000" dirty="0"/>
            </a:p>
          </p:txBody>
        </p:sp>
        <p:cxnSp>
          <p:nvCxnSpPr>
            <p:cNvPr id="14" name="Straight Connector 13"/>
            <p:cNvCxnSpPr/>
            <p:nvPr/>
          </p:nvCxnSpPr>
          <p:spPr>
            <a:xfrm>
              <a:off x="7369134" y="1998025"/>
              <a:ext cx="152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297019" y="6019800"/>
            <a:ext cx="8458200" cy="338554"/>
          </a:xfrm>
          <a:prstGeom prst="rect">
            <a:avLst/>
          </a:prstGeom>
          <a:noFill/>
        </p:spPr>
        <p:txBody>
          <a:bodyPr wrap="square" rtlCol="0">
            <a:spAutoFit/>
          </a:bodyPr>
          <a:lstStyle/>
          <a:p>
            <a:pPr marL="225425" indent="-225425">
              <a:tabLst>
                <a:tab pos="225425" algn="l"/>
              </a:tabLst>
            </a:pPr>
            <a:r>
              <a:rPr lang="en-US" sz="800" dirty="0" smtClean="0"/>
              <a:t>(a)	Certain minerals and natural resources must be located within the United States for MLP qualification.  However, any non-qualifying assets could be housed under a foreign blocker corporation and become qualifying asset but raises foreign withholding tax issues.</a:t>
            </a:r>
            <a:endParaRPr lang="en-US" sz="800" dirty="0"/>
          </a:p>
        </p:txBody>
      </p:sp>
      <p:sp>
        <p:nvSpPr>
          <p:cNvPr id="20" name="Rectangle 19"/>
          <p:cNvSpPr/>
          <p:nvPr/>
        </p:nvSpPr>
        <p:spPr>
          <a:xfrm>
            <a:off x="3352800" y="3343700"/>
            <a:ext cx="1905000" cy="533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Master Limited Partnership</a:t>
            </a:r>
            <a:br>
              <a:rPr lang="en-US" sz="1000" dirty="0" smtClean="0">
                <a:solidFill>
                  <a:schemeClr val="tx1"/>
                </a:solidFill>
              </a:rPr>
            </a:br>
            <a:r>
              <a:rPr lang="en-US" sz="1000" dirty="0" smtClean="0">
                <a:solidFill>
                  <a:schemeClr val="tx1"/>
                </a:solidFill>
              </a:rPr>
              <a:t>“MLP’s”</a:t>
            </a:r>
            <a:endParaRPr lang="en-US" sz="1000" dirty="0">
              <a:solidFill>
                <a:schemeClr val="tx1"/>
              </a:solidFill>
            </a:endParaRPr>
          </a:p>
        </p:txBody>
      </p:sp>
      <p:sp>
        <p:nvSpPr>
          <p:cNvPr id="18" name="Oval 17"/>
          <p:cNvSpPr/>
          <p:nvPr/>
        </p:nvSpPr>
        <p:spPr>
          <a:xfrm>
            <a:off x="4236078" y="1400600"/>
            <a:ext cx="1021722" cy="9144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Interest</a:t>
            </a:r>
            <a:br>
              <a:rPr lang="en-US" sz="900" dirty="0" smtClean="0">
                <a:solidFill>
                  <a:schemeClr val="tx1"/>
                </a:solidFill>
              </a:rPr>
            </a:br>
            <a:r>
              <a:rPr lang="en-US" sz="900" dirty="0" smtClean="0">
                <a:solidFill>
                  <a:schemeClr val="tx1"/>
                </a:solidFill>
              </a:rPr>
              <a:t>&amp;</a:t>
            </a:r>
            <a:br>
              <a:rPr lang="en-US" sz="900" dirty="0" smtClean="0">
                <a:solidFill>
                  <a:schemeClr val="tx1"/>
                </a:solidFill>
              </a:rPr>
            </a:br>
            <a:r>
              <a:rPr lang="en-US" sz="900" dirty="0" smtClean="0">
                <a:solidFill>
                  <a:schemeClr val="tx1"/>
                </a:solidFill>
              </a:rPr>
              <a:t>DIvidends</a:t>
            </a:r>
            <a:endParaRPr lang="en-US" sz="900" dirty="0">
              <a:solidFill>
                <a:schemeClr val="tx1"/>
              </a:solidFill>
            </a:endParaRPr>
          </a:p>
        </p:txBody>
      </p:sp>
      <p:sp>
        <p:nvSpPr>
          <p:cNvPr id="23" name="Oval 22"/>
          <p:cNvSpPr/>
          <p:nvPr/>
        </p:nvSpPr>
        <p:spPr>
          <a:xfrm>
            <a:off x="1425923" y="3686600"/>
            <a:ext cx="1021722" cy="9144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Marine</a:t>
            </a:r>
            <a:br>
              <a:rPr lang="en-US" sz="900" dirty="0" smtClean="0">
                <a:solidFill>
                  <a:schemeClr val="tx1"/>
                </a:solidFill>
              </a:rPr>
            </a:br>
            <a:r>
              <a:rPr lang="en-US" sz="900" dirty="0" smtClean="0">
                <a:solidFill>
                  <a:schemeClr val="tx1"/>
                </a:solidFill>
              </a:rPr>
              <a:t>Logistics</a:t>
            </a:r>
            <a:endParaRPr lang="en-US" sz="900" dirty="0">
              <a:solidFill>
                <a:schemeClr val="tx1"/>
              </a:solidFill>
            </a:endParaRPr>
          </a:p>
        </p:txBody>
      </p:sp>
      <p:sp>
        <p:nvSpPr>
          <p:cNvPr id="24" name="Oval 23"/>
          <p:cNvSpPr/>
          <p:nvPr/>
        </p:nvSpPr>
        <p:spPr>
          <a:xfrm>
            <a:off x="1425923" y="2619800"/>
            <a:ext cx="1021722" cy="9144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Retail</a:t>
            </a:r>
            <a:br>
              <a:rPr lang="en-US" sz="900" dirty="0" smtClean="0">
                <a:solidFill>
                  <a:schemeClr val="tx1"/>
                </a:solidFill>
              </a:rPr>
            </a:br>
            <a:r>
              <a:rPr lang="en-US" sz="900" dirty="0" smtClean="0">
                <a:solidFill>
                  <a:schemeClr val="tx1"/>
                </a:solidFill>
              </a:rPr>
              <a:t>Propone</a:t>
            </a:r>
            <a:endParaRPr lang="en-US" sz="900" dirty="0">
              <a:solidFill>
                <a:schemeClr val="tx1"/>
              </a:solidFill>
            </a:endParaRPr>
          </a:p>
        </p:txBody>
      </p:sp>
      <p:sp>
        <p:nvSpPr>
          <p:cNvPr id="25" name="Oval 24"/>
          <p:cNvSpPr/>
          <p:nvPr/>
        </p:nvSpPr>
        <p:spPr>
          <a:xfrm>
            <a:off x="1936784" y="1630834"/>
            <a:ext cx="1021722" cy="9144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Crude Oil,</a:t>
            </a:r>
            <a:br>
              <a:rPr lang="en-US" sz="900" dirty="0" smtClean="0">
                <a:solidFill>
                  <a:schemeClr val="tx1"/>
                </a:solidFill>
              </a:rPr>
            </a:br>
            <a:r>
              <a:rPr lang="en-US" sz="900" dirty="0" smtClean="0">
                <a:solidFill>
                  <a:schemeClr val="tx1"/>
                </a:solidFill>
              </a:rPr>
              <a:t>Refined Products</a:t>
            </a:r>
            <a:endParaRPr lang="en-US" sz="900" dirty="0">
              <a:solidFill>
                <a:schemeClr val="tx1"/>
              </a:solidFill>
            </a:endParaRPr>
          </a:p>
        </p:txBody>
      </p:sp>
      <p:sp>
        <p:nvSpPr>
          <p:cNvPr id="26" name="Oval 25"/>
          <p:cNvSpPr/>
          <p:nvPr/>
        </p:nvSpPr>
        <p:spPr>
          <a:xfrm>
            <a:off x="5334000" y="1400600"/>
            <a:ext cx="1021722" cy="9144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50" dirty="0" smtClean="0">
                <a:solidFill>
                  <a:schemeClr val="tx1"/>
                </a:solidFill>
              </a:rPr>
              <a:t>Gas</a:t>
            </a:r>
            <a:br>
              <a:rPr lang="en-US" sz="750" dirty="0" smtClean="0">
                <a:solidFill>
                  <a:schemeClr val="tx1"/>
                </a:solidFill>
              </a:rPr>
            </a:br>
            <a:r>
              <a:rPr lang="en-US" sz="750" dirty="0" smtClean="0">
                <a:solidFill>
                  <a:schemeClr val="tx1"/>
                </a:solidFill>
              </a:rPr>
              <a:t>Pipelines &amp; Terminalling</a:t>
            </a:r>
          </a:p>
          <a:p>
            <a:pPr algn="ctr"/>
            <a:r>
              <a:rPr lang="en-US" sz="750" dirty="0" smtClean="0">
                <a:solidFill>
                  <a:schemeClr val="tx1"/>
                </a:solidFill>
              </a:rPr>
              <a:t>NGL’s</a:t>
            </a:r>
            <a:endParaRPr lang="en-US" sz="750" dirty="0">
              <a:solidFill>
                <a:schemeClr val="tx1"/>
              </a:solidFill>
            </a:endParaRPr>
          </a:p>
        </p:txBody>
      </p:sp>
      <p:cxnSp>
        <p:nvCxnSpPr>
          <p:cNvPr id="21" name="Straight Connector 20"/>
          <p:cNvCxnSpPr>
            <a:stCxn id="5" idx="1"/>
            <a:endCxn id="20" idx="3"/>
          </p:cNvCxnSpPr>
          <p:nvPr/>
        </p:nvCxnSpPr>
        <p:spPr>
          <a:xfrm flipH="1">
            <a:off x="5257800" y="2429300"/>
            <a:ext cx="2133600" cy="1181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0" idx="1"/>
            <a:endCxn id="20" idx="3"/>
          </p:cNvCxnSpPr>
          <p:nvPr/>
        </p:nvCxnSpPr>
        <p:spPr>
          <a:xfrm flipH="1">
            <a:off x="5257800" y="3191300"/>
            <a:ext cx="2133600" cy="419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1" idx="1"/>
            <a:endCxn id="20" idx="3"/>
          </p:cNvCxnSpPr>
          <p:nvPr/>
        </p:nvCxnSpPr>
        <p:spPr>
          <a:xfrm flipH="1" flipV="1">
            <a:off x="5257800" y="3610400"/>
            <a:ext cx="2111334" cy="266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4" name="Straight Connector 1023"/>
          <p:cNvCxnSpPr>
            <a:stCxn id="12" idx="1"/>
            <a:endCxn id="20" idx="3"/>
          </p:cNvCxnSpPr>
          <p:nvPr/>
        </p:nvCxnSpPr>
        <p:spPr>
          <a:xfrm flipH="1" flipV="1">
            <a:off x="5257800" y="3610400"/>
            <a:ext cx="2133600" cy="1028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8" name="Straight Connector 1027"/>
          <p:cNvCxnSpPr>
            <a:stCxn id="13" idx="1"/>
            <a:endCxn id="20" idx="3"/>
          </p:cNvCxnSpPr>
          <p:nvPr/>
        </p:nvCxnSpPr>
        <p:spPr>
          <a:xfrm flipH="1" flipV="1">
            <a:off x="5257800" y="3610400"/>
            <a:ext cx="2126673" cy="1714500"/>
          </a:xfrm>
          <a:prstGeom prst="line">
            <a:avLst/>
          </a:prstGeom>
        </p:spPr>
        <p:style>
          <a:lnRef idx="1">
            <a:schemeClr val="accent1"/>
          </a:lnRef>
          <a:fillRef idx="0">
            <a:schemeClr val="accent1"/>
          </a:fillRef>
          <a:effectRef idx="0">
            <a:schemeClr val="accent1"/>
          </a:effectRef>
          <a:fontRef idx="minor">
            <a:schemeClr val="tx1"/>
          </a:fontRef>
        </p:style>
      </p:cxnSp>
      <p:sp>
        <p:nvSpPr>
          <p:cNvPr id="1029" name="TextBox 1028"/>
          <p:cNvSpPr txBox="1"/>
          <p:nvPr/>
        </p:nvSpPr>
        <p:spPr>
          <a:xfrm>
            <a:off x="2895600" y="5261659"/>
            <a:ext cx="1149978" cy="461665"/>
          </a:xfrm>
          <a:prstGeom prst="rect">
            <a:avLst/>
          </a:prstGeom>
          <a:noFill/>
        </p:spPr>
        <p:txBody>
          <a:bodyPr wrap="square" rtlCol="0">
            <a:spAutoFit/>
          </a:bodyPr>
          <a:lstStyle/>
          <a:p>
            <a:pPr marL="114300" indent="-114300">
              <a:buFont typeface="Wingdings" panose="05000000000000000000" pitchFamily="2" charset="2"/>
              <a:buChar char="§"/>
            </a:pPr>
            <a:r>
              <a:rPr lang="en-US" sz="800" dirty="0" smtClean="0"/>
              <a:t>Natural Resource Partners</a:t>
            </a:r>
          </a:p>
          <a:p>
            <a:pPr marL="114300" indent="-114300">
              <a:buFont typeface="Wingdings" panose="05000000000000000000" pitchFamily="2" charset="2"/>
              <a:buChar char="§"/>
            </a:pPr>
            <a:r>
              <a:rPr lang="en-US" sz="800" dirty="0" smtClean="0"/>
              <a:t>Penn Virginia</a:t>
            </a:r>
            <a:endParaRPr lang="en-US" sz="800" dirty="0"/>
          </a:p>
        </p:txBody>
      </p:sp>
      <p:sp>
        <p:nvSpPr>
          <p:cNvPr id="38" name="TextBox 37"/>
          <p:cNvSpPr txBox="1"/>
          <p:nvPr/>
        </p:nvSpPr>
        <p:spPr>
          <a:xfrm>
            <a:off x="304800" y="3763577"/>
            <a:ext cx="1295400" cy="461665"/>
          </a:xfrm>
          <a:prstGeom prst="rect">
            <a:avLst/>
          </a:prstGeom>
          <a:noFill/>
        </p:spPr>
        <p:txBody>
          <a:bodyPr wrap="square" rtlCol="0">
            <a:spAutoFit/>
          </a:bodyPr>
          <a:lstStyle/>
          <a:p>
            <a:pPr marL="114300" indent="-114300">
              <a:buFont typeface="Wingdings" panose="05000000000000000000" pitchFamily="2" charset="2"/>
              <a:buChar char="§"/>
            </a:pPr>
            <a:r>
              <a:rPr lang="en-US" sz="800" dirty="0" smtClean="0"/>
              <a:t>K-Sea Transportation</a:t>
            </a:r>
          </a:p>
          <a:p>
            <a:pPr marL="114300" indent="-114300">
              <a:buFont typeface="Wingdings" panose="05000000000000000000" pitchFamily="2" charset="2"/>
              <a:buChar char="§"/>
            </a:pPr>
            <a:r>
              <a:rPr lang="en-US" sz="800" dirty="0" smtClean="0"/>
              <a:t>Martin Midstream</a:t>
            </a:r>
          </a:p>
          <a:p>
            <a:pPr marL="114300" indent="-114300">
              <a:buFont typeface="Wingdings" panose="05000000000000000000" pitchFamily="2" charset="2"/>
              <a:buChar char="§"/>
            </a:pPr>
            <a:r>
              <a:rPr lang="en-US" sz="800" dirty="0" smtClean="0"/>
              <a:t>U.S. Shipping</a:t>
            </a:r>
            <a:endParaRPr lang="en-US" sz="800" dirty="0"/>
          </a:p>
        </p:txBody>
      </p:sp>
      <p:sp>
        <p:nvSpPr>
          <p:cNvPr id="39" name="TextBox 38"/>
          <p:cNvSpPr txBox="1"/>
          <p:nvPr/>
        </p:nvSpPr>
        <p:spPr>
          <a:xfrm>
            <a:off x="319696" y="2696000"/>
            <a:ext cx="1159223" cy="584775"/>
          </a:xfrm>
          <a:prstGeom prst="rect">
            <a:avLst/>
          </a:prstGeom>
          <a:noFill/>
        </p:spPr>
        <p:txBody>
          <a:bodyPr wrap="square" rtlCol="0">
            <a:spAutoFit/>
          </a:bodyPr>
          <a:lstStyle/>
          <a:p>
            <a:pPr marL="114300" indent="-114300">
              <a:buFont typeface="Wingdings" panose="05000000000000000000" pitchFamily="2" charset="2"/>
              <a:buChar char="§"/>
            </a:pPr>
            <a:r>
              <a:rPr lang="en-US" sz="800" dirty="0" smtClean="0"/>
              <a:t>AmeriGas</a:t>
            </a:r>
          </a:p>
          <a:p>
            <a:pPr marL="114300" indent="-114300">
              <a:buFont typeface="Wingdings" panose="05000000000000000000" pitchFamily="2" charset="2"/>
              <a:buChar char="§"/>
            </a:pPr>
            <a:r>
              <a:rPr lang="en-US" sz="800" dirty="0" smtClean="0"/>
              <a:t>Ferrellgas</a:t>
            </a:r>
          </a:p>
          <a:p>
            <a:pPr marL="114300" indent="-114300">
              <a:buFont typeface="Wingdings" panose="05000000000000000000" pitchFamily="2" charset="2"/>
              <a:buChar char="§"/>
            </a:pPr>
            <a:r>
              <a:rPr lang="en-US" sz="800" dirty="0" smtClean="0"/>
              <a:t>Inergy</a:t>
            </a:r>
          </a:p>
          <a:p>
            <a:pPr marL="114300" indent="-114300">
              <a:buFont typeface="Wingdings" panose="05000000000000000000" pitchFamily="2" charset="2"/>
              <a:buChar char="§"/>
            </a:pPr>
            <a:r>
              <a:rPr lang="en-US" sz="800" dirty="0" smtClean="0"/>
              <a:t>Suburban Propane</a:t>
            </a:r>
            <a:endParaRPr lang="en-US" sz="800" dirty="0"/>
          </a:p>
        </p:txBody>
      </p:sp>
      <p:sp>
        <p:nvSpPr>
          <p:cNvPr id="42" name="TextBox 41"/>
          <p:cNvSpPr txBox="1"/>
          <p:nvPr/>
        </p:nvSpPr>
        <p:spPr>
          <a:xfrm>
            <a:off x="0" y="1400600"/>
            <a:ext cx="1050294" cy="954107"/>
          </a:xfrm>
          <a:prstGeom prst="rect">
            <a:avLst/>
          </a:prstGeom>
          <a:noFill/>
        </p:spPr>
        <p:txBody>
          <a:bodyPr wrap="square" rtlCol="0">
            <a:spAutoFit/>
          </a:bodyPr>
          <a:lstStyle/>
          <a:p>
            <a:pPr marL="114300" indent="-114300">
              <a:buFont typeface="Wingdings" panose="05000000000000000000" pitchFamily="2" charset="2"/>
              <a:buChar char="§"/>
            </a:pPr>
            <a:r>
              <a:rPr lang="en-US" sz="800" dirty="0" smtClean="0"/>
              <a:t>Buckeye</a:t>
            </a:r>
          </a:p>
          <a:p>
            <a:pPr marL="114300" indent="-114300">
              <a:buFont typeface="Wingdings" panose="05000000000000000000" pitchFamily="2" charset="2"/>
              <a:buChar char="§"/>
            </a:pPr>
            <a:r>
              <a:rPr lang="en-US" sz="800" dirty="0" smtClean="0"/>
              <a:t>Enbridge</a:t>
            </a:r>
          </a:p>
          <a:p>
            <a:pPr marL="114300" indent="-114300">
              <a:buFont typeface="Wingdings" panose="05000000000000000000" pitchFamily="2" charset="2"/>
              <a:buChar char="§"/>
            </a:pPr>
            <a:r>
              <a:rPr lang="en-US" sz="800" dirty="0" smtClean="0"/>
              <a:t>Enterprise</a:t>
            </a:r>
          </a:p>
          <a:p>
            <a:pPr marL="114300" indent="-114300">
              <a:buFont typeface="Wingdings" panose="05000000000000000000" pitchFamily="2" charset="2"/>
              <a:buChar char="§"/>
            </a:pPr>
            <a:r>
              <a:rPr lang="en-US" sz="800" dirty="0" smtClean="0"/>
              <a:t>Genesis Energy</a:t>
            </a:r>
          </a:p>
          <a:p>
            <a:pPr marL="114300" indent="-114300">
              <a:buFont typeface="Wingdings" panose="05000000000000000000" pitchFamily="2" charset="2"/>
              <a:buChar char="§"/>
            </a:pPr>
            <a:r>
              <a:rPr lang="en-US" sz="800" dirty="0" smtClean="0"/>
              <a:t>Holly</a:t>
            </a:r>
          </a:p>
          <a:p>
            <a:pPr marL="114300" indent="-114300">
              <a:buFont typeface="Wingdings" panose="05000000000000000000" pitchFamily="2" charset="2"/>
              <a:buChar char="§"/>
            </a:pPr>
            <a:r>
              <a:rPr lang="en-US" sz="800" dirty="0" smtClean="0"/>
              <a:t>Kaneb</a:t>
            </a:r>
          </a:p>
          <a:p>
            <a:pPr marL="114300" indent="-114300">
              <a:buFont typeface="Wingdings" panose="05000000000000000000" pitchFamily="2" charset="2"/>
              <a:buChar char="§"/>
            </a:pPr>
            <a:r>
              <a:rPr lang="en-US" sz="800" dirty="0" smtClean="0"/>
              <a:t>Kinder Morgan</a:t>
            </a:r>
            <a:endParaRPr lang="en-US" sz="800" dirty="0"/>
          </a:p>
        </p:txBody>
      </p:sp>
      <p:sp>
        <p:nvSpPr>
          <p:cNvPr id="43" name="TextBox 42"/>
          <p:cNvSpPr txBox="1"/>
          <p:nvPr/>
        </p:nvSpPr>
        <p:spPr>
          <a:xfrm>
            <a:off x="914400" y="1400600"/>
            <a:ext cx="1219200" cy="830997"/>
          </a:xfrm>
          <a:prstGeom prst="rect">
            <a:avLst/>
          </a:prstGeom>
          <a:noFill/>
        </p:spPr>
        <p:txBody>
          <a:bodyPr wrap="square" rtlCol="0">
            <a:spAutoFit/>
          </a:bodyPr>
          <a:lstStyle/>
          <a:p>
            <a:pPr marL="114300" indent="-114300">
              <a:buFont typeface="Wingdings" panose="05000000000000000000" pitchFamily="2" charset="2"/>
              <a:buChar char="§"/>
            </a:pPr>
            <a:r>
              <a:rPr lang="en-US" sz="800" dirty="0" smtClean="0"/>
              <a:t>Magellan</a:t>
            </a:r>
          </a:p>
          <a:p>
            <a:pPr marL="114300" indent="-114300">
              <a:buFont typeface="Wingdings" panose="05000000000000000000" pitchFamily="2" charset="2"/>
              <a:buChar char="§"/>
            </a:pPr>
            <a:r>
              <a:rPr lang="en-US" sz="800" dirty="0" smtClean="0"/>
              <a:t>Pacific Energy</a:t>
            </a:r>
          </a:p>
          <a:p>
            <a:pPr marL="114300" indent="-114300">
              <a:buFont typeface="Wingdings" panose="05000000000000000000" pitchFamily="2" charset="2"/>
              <a:buChar char="§"/>
            </a:pPr>
            <a:r>
              <a:rPr lang="en-US" sz="800" dirty="0" smtClean="0"/>
              <a:t>Plains</a:t>
            </a:r>
          </a:p>
          <a:p>
            <a:pPr marL="114300" indent="-114300">
              <a:buFont typeface="Wingdings" panose="05000000000000000000" pitchFamily="2" charset="2"/>
              <a:buChar char="§"/>
            </a:pPr>
            <a:r>
              <a:rPr lang="en-US" sz="800" dirty="0" smtClean="0"/>
              <a:t>Sunoco Logistics</a:t>
            </a:r>
          </a:p>
          <a:p>
            <a:pPr marL="114300" indent="-114300">
              <a:buFont typeface="Wingdings" panose="05000000000000000000" pitchFamily="2" charset="2"/>
              <a:buChar char="§"/>
            </a:pPr>
            <a:r>
              <a:rPr lang="en-US" sz="800" dirty="0" smtClean="0"/>
              <a:t>Transmontaigne</a:t>
            </a:r>
          </a:p>
          <a:p>
            <a:pPr marL="114300" indent="-114300">
              <a:buFont typeface="Wingdings" panose="05000000000000000000" pitchFamily="2" charset="2"/>
              <a:buChar char="§"/>
            </a:pPr>
            <a:r>
              <a:rPr lang="en-US" sz="800" dirty="0" smtClean="0"/>
              <a:t>Valero</a:t>
            </a:r>
            <a:endParaRPr lang="en-US" sz="800" dirty="0"/>
          </a:p>
        </p:txBody>
      </p:sp>
      <p:sp>
        <p:nvSpPr>
          <p:cNvPr id="44" name="TextBox 43"/>
          <p:cNvSpPr txBox="1"/>
          <p:nvPr/>
        </p:nvSpPr>
        <p:spPr>
          <a:xfrm>
            <a:off x="6267450" y="1335685"/>
            <a:ext cx="1178554" cy="1077218"/>
          </a:xfrm>
          <a:prstGeom prst="rect">
            <a:avLst/>
          </a:prstGeom>
          <a:noFill/>
        </p:spPr>
        <p:txBody>
          <a:bodyPr wrap="square" rtlCol="0">
            <a:spAutoFit/>
          </a:bodyPr>
          <a:lstStyle/>
          <a:p>
            <a:pPr marL="114300" indent="-114300">
              <a:buFont typeface="Wingdings" panose="05000000000000000000" pitchFamily="2" charset="2"/>
              <a:buChar char="§"/>
            </a:pPr>
            <a:r>
              <a:rPr lang="en-US" sz="800" dirty="0" smtClean="0"/>
              <a:t>Atlas</a:t>
            </a:r>
          </a:p>
          <a:p>
            <a:pPr marL="114300" indent="-114300">
              <a:buFont typeface="Wingdings" panose="05000000000000000000" pitchFamily="2" charset="2"/>
              <a:buChar char="§"/>
            </a:pPr>
            <a:r>
              <a:rPr lang="en-US" sz="800" dirty="0" smtClean="0"/>
              <a:t>Copano</a:t>
            </a:r>
          </a:p>
          <a:p>
            <a:pPr marL="114300" indent="-114300">
              <a:buFont typeface="Wingdings" panose="05000000000000000000" pitchFamily="2" charset="2"/>
              <a:buChar char="§"/>
            </a:pPr>
            <a:r>
              <a:rPr lang="en-US" sz="800" dirty="0" smtClean="0"/>
              <a:t>Crosstex</a:t>
            </a:r>
          </a:p>
          <a:p>
            <a:pPr marL="114300" indent="-114300">
              <a:buFont typeface="Wingdings" panose="05000000000000000000" pitchFamily="2" charset="2"/>
              <a:buChar char="§"/>
            </a:pPr>
            <a:r>
              <a:rPr lang="en-US" sz="800" dirty="0" smtClean="0"/>
              <a:t>Enbridge</a:t>
            </a:r>
          </a:p>
          <a:p>
            <a:pPr marL="114300" indent="-114300">
              <a:buFont typeface="Wingdings" panose="05000000000000000000" pitchFamily="2" charset="2"/>
              <a:buChar char="§"/>
            </a:pPr>
            <a:r>
              <a:rPr lang="en-US" sz="800" dirty="0" smtClean="0"/>
              <a:t>Energery Transfer</a:t>
            </a:r>
          </a:p>
          <a:p>
            <a:pPr marL="114300" indent="-114300">
              <a:buFont typeface="Wingdings" panose="05000000000000000000" pitchFamily="2" charset="2"/>
              <a:buChar char="§"/>
            </a:pPr>
            <a:r>
              <a:rPr lang="en-US" sz="800" dirty="0" smtClean="0"/>
              <a:t>Enterprise</a:t>
            </a:r>
          </a:p>
          <a:p>
            <a:pPr marL="114300" indent="-114300">
              <a:buFont typeface="Wingdings" panose="05000000000000000000" pitchFamily="2" charset="2"/>
              <a:buChar char="§"/>
            </a:pPr>
            <a:r>
              <a:rPr lang="en-US" sz="800" dirty="0" smtClean="0"/>
              <a:t>Hiland</a:t>
            </a:r>
          </a:p>
          <a:p>
            <a:pPr marL="114300" indent="-114300">
              <a:buFont typeface="Wingdings" panose="05000000000000000000" pitchFamily="2" charset="2"/>
              <a:buChar char="§"/>
            </a:pPr>
            <a:r>
              <a:rPr lang="en-US" sz="800" dirty="0" smtClean="0"/>
              <a:t>Kinder Morgan</a:t>
            </a:r>
            <a:endParaRPr lang="en-US" sz="800" dirty="0"/>
          </a:p>
        </p:txBody>
      </p:sp>
      <p:sp>
        <p:nvSpPr>
          <p:cNvPr id="45" name="Oval 44"/>
          <p:cNvSpPr/>
          <p:nvPr/>
        </p:nvSpPr>
        <p:spPr>
          <a:xfrm>
            <a:off x="3124200" y="1400600"/>
            <a:ext cx="1021722" cy="9144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Fracking</a:t>
            </a:r>
            <a:endParaRPr lang="en-US" sz="900" dirty="0">
              <a:solidFill>
                <a:schemeClr val="tx1"/>
              </a:solidFill>
            </a:endParaRPr>
          </a:p>
        </p:txBody>
      </p:sp>
      <p:sp>
        <p:nvSpPr>
          <p:cNvPr id="46" name="Oval 45"/>
          <p:cNvSpPr/>
          <p:nvPr/>
        </p:nvSpPr>
        <p:spPr>
          <a:xfrm>
            <a:off x="3927789" y="5029200"/>
            <a:ext cx="1021722" cy="9144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Real </a:t>
            </a:r>
            <a:br>
              <a:rPr lang="en-US" sz="900" dirty="0" smtClean="0">
                <a:solidFill>
                  <a:schemeClr val="tx1"/>
                </a:solidFill>
              </a:rPr>
            </a:br>
            <a:r>
              <a:rPr lang="en-US" sz="900" dirty="0" smtClean="0">
                <a:solidFill>
                  <a:schemeClr val="tx1"/>
                </a:solidFill>
              </a:rPr>
              <a:t>Estate</a:t>
            </a:r>
            <a:endParaRPr lang="en-US" sz="900" dirty="0">
              <a:solidFill>
                <a:schemeClr val="tx1"/>
              </a:solidFill>
            </a:endParaRPr>
          </a:p>
        </p:txBody>
      </p:sp>
      <p:sp>
        <p:nvSpPr>
          <p:cNvPr id="47" name="Oval 46"/>
          <p:cNvSpPr/>
          <p:nvPr/>
        </p:nvSpPr>
        <p:spPr>
          <a:xfrm>
            <a:off x="5836278" y="4867700"/>
            <a:ext cx="1021722" cy="9144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Timber</a:t>
            </a:r>
            <a:endParaRPr lang="en-US" sz="900" dirty="0">
              <a:solidFill>
                <a:schemeClr val="tx1"/>
              </a:solidFill>
            </a:endParaRPr>
          </a:p>
        </p:txBody>
      </p:sp>
      <p:sp>
        <p:nvSpPr>
          <p:cNvPr id="48" name="Oval 47"/>
          <p:cNvSpPr/>
          <p:nvPr/>
        </p:nvSpPr>
        <p:spPr>
          <a:xfrm>
            <a:off x="1981200" y="4753400"/>
            <a:ext cx="1021722" cy="9144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Coal</a:t>
            </a:r>
            <a:endParaRPr lang="en-US" sz="900" dirty="0">
              <a:solidFill>
                <a:schemeClr val="tx1"/>
              </a:solidFill>
            </a:endParaRPr>
          </a:p>
        </p:txBody>
      </p:sp>
      <p:sp>
        <p:nvSpPr>
          <p:cNvPr id="49" name="TextBox 48"/>
          <p:cNvSpPr txBox="1"/>
          <p:nvPr/>
        </p:nvSpPr>
        <p:spPr>
          <a:xfrm>
            <a:off x="4869822" y="5398641"/>
            <a:ext cx="1149978" cy="338554"/>
          </a:xfrm>
          <a:prstGeom prst="rect">
            <a:avLst/>
          </a:prstGeom>
          <a:noFill/>
        </p:spPr>
        <p:txBody>
          <a:bodyPr wrap="square" rtlCol="0">
            <a:spAutoFit/>
          </a:bodyPr>
          <a:lstStyle/>
          <a:p>
            <a:pPr marL="114300" indent="-114300">
              <a:buFont typeface="Wingdings" panose="05000000000000000000" pitchFamily="2" charset="2"/>
              <a:buChar char="§"/>
            </a:pPr>
            <a:r>
              <a:rPr lang="en-US" sz="800" dirty="0" smtClean="0"/>
              <a:t>More typically </a:t>
            </a:r>
            <a:br>
              <a:rPr lang="en-US" sz="800" dirty="0" smtClean="0"/>
            </a:br>
            <a:r>
              <a:rPr lang="en-US" sz="800" dirty="0" smtClean="0"/>
              <a:t>held by REITs</a:t>
            </a:r>
            <a:endParaRPr lang="en-US" sz="800" dirty="0"/>
          </a:p>
        </p:txBody>
      </p:sp>
      <p:sp>
        <p:nvSpPr>
          <p:cNvPr id="55" name="TextBox 54"/>
          <p:cNvSpPr txBox="1"/>
          <p:nvPr/>
        </p:nvSpPr>
        <p:spPr>
          <a:xfrm>
            <a:off x="4629150" y="2375957"/>
            <a:ext cx="800100" cy="338554"/>
          </a:xfrm>
          <a:prstGeom prst="rect">
            <a:avLst/>
          </a:prstGeom>
          <a:noFill/>
        </p:spPr>
        <p:txBody>
          <a:bodyPr wrap="square" rtlCol="0">
            <a:spAutoFit/>
          </a:bodyPr>
          <a:lstStyle/>
          <a:p>
            <a:pPr marL="114300" indent="-114300">
              <a:buFont typeface="Wingdings" panose="05000000000000000000" pitchFamily="2" charset="2"/>
              <a:buChar char="§"/>
            </a:pPr>
            <a:r>
              <a:rPr lang="en-US" sz="800" dirty="0" smtClean="0"/>
              <a:t>Fortess </a:t>
            </a:r>
          </a:p>
          <a:p>
            <a:pPr marL="114300" indent="-114300">
              <a:buFont typeface="Wingdings" panose="05000000000000000000" pitchFamily="2" charset="2"/>
              <a:buChar char="§"/>
            </a:pPr>
            <a:r>
              <a:rPr lang="en-US" sz="800" dirty="0" smtClean="0"/>
              <a:t>KKR</a:t>
            </a:r>
            <a:endParaRPr lang="en-US" sz="800" dirty="0"/>
          </a:p>
        </p:txBody>
      </p:sp>
      <p:cxnSp>
        <p:nvCxnSpPr>
          <p:cNvPr id="1037" name="Straight Connector 1036"/>
          <p:cNvCxnSpPr>
            <a:stCxn id="25" idx="5"/>
          </p:cNvCxnSpPr>
          <p:nvPr/>
        </p:nvCxnSpPr>
        <p:spPr>
          <a:xfrm>
            <a:off x="2808878" y="2411323"/>
            <a:ext cx="1001122" cy="9895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9" name="Straight Connector 1038"/>
          <p:cNvCxnSpPr>
            <a:stCxn id="45" idx="4"/>
          </p:cNvCxnSpPr>
          <p:nvPr/>
        </p:nvCxnSpPr>
        <p:spPr>
          <a:xfrm>
            <a:off x="3635061" y="2315000"/>
            <a:ext cx="410517" cy="1028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1" name="Straight Connector 1040"/>
          <p:cNvCxnSpPr>
            <a:stCxn id="24" idx="6"/>
            <a:endCxn id="20" idx="1"/>
          </p:cNvCxnSpPr>
          <p:nvPr/>
        </p:nvCxnSpPr>
        <p:spPr>
          <a:xfrm>
            <a:off x="2447645" y="3077000"/>
            <a:ext cx="905155"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3" name="Straight Connector 1042"/>
          <p:cNvCxnSpPr>
            <a:stCxn id="23" idx="6"/>
            <a:endCxn id="20" idx="1"/>
          </p:cNvCxnSpPr>
          <p:nvPr/>
        </p:nvCxnSpPr>
        <p:spPr>
          <a:xfrm flipV="1">
            <a:off x="2447645" y="3610400"/>
            <a:ext cx="905155"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5" name="Straight Connector 1044"/>
          <p:cNvCxnSpPr>
            <a:stCxn id="48" idx="7"/>
            <a:endCxn id="20" idx="1"/>
          </p:cNvCxnSpPr>
          <p:nvPr/>
        </p:nvCxnSpPr>
        <p:spPr>
          <a:xfrm flipV="1">
            <a:off x="2853294" y="3610400"/>
            <a:ext cx="499506" cy="12769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7" name="Straight Connector 1046"/>
          <p:cNvCxnSpPr>
            <a:stCxn id="26" idx="4"/>
          </p:cNvCxnSpPr>
          <p:nvPr/>
        </p:nvCxnSpPr>
        <p:spPr>
          <a:xfrm flipH="1">
            <a:off x="4949511" y="2315000"/>
            <a:ext cx="895350" cy="1028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9" name="Straight Connector 1048"/>
          <p:cNvCxnSpPr>
            <a:stCxn id="47" idx="1"/>
          </p:cNvCxnSpPr>
          <p:nvPr/>
        </p:nvCxnSpPr>
        <p:spPr>
          <a:xfrm flipH="1" flipV="1">
            <a:off x="4746939" y="3877100"/>
            <a:ext cx="1238967" cy="11245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1" name="Straight Connector 1050"/>
          <p:cNvCxnSpPr>
            <a:stCxn id="46" idx="0"/>
            <a:endCxn id="20" idx="2"/>
          </p:cNvCxnSpPr>
          <p:nvPr/>
        </p:nvCxnSpPr>
        <p:spPr>
          <a:xfrm flipH="1" flipV="1">
            <a:off x="4305300" y="3877100"/>
            <a:ext cx="133350" cy="1152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3" name="Straight Connector 1052"/>
          <p:cNvCxnSpPr>
            <a:stCxn id="18" idx="4"/>
            <a:endCxn id="20" idx="0"/>
          </p:cNvCxnSpPr>
          <p:nvPr/>
        </p:nvCxnSpPr>
        <p:spPr>
          <a:xfrm flipH="1">
            <a:off x="4305300" y="2315000"/>
            <a:ext cx="441639" cy="1028700"/>
          </a:xfrm>
          <a:prstGeom prst="line">
            <a:avLst/>
          </a:prstGeom>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281940" y="6313130"/>
            <a:ext cx="5887256" cy="215444"/>
          </a:xfrm>
          <a:prstGeom prst="rect">
            <a:avLst/>
          </a:prstGeom>
          <a:noFill/>
        </p:spPr>
        <p:txBody>
          <a:bodyPr wrap="square" rtlCol="0">
            <a:spAutoFit/>
          </a:bodyPr>
          <a:lstStyle/>
          <a:p>
            <a:pPr marL="228600" indent="-228600"/>
            <a:r>
              <a:rPr lang="en-US" sz="800" dirty="0" smtClean="0"/>
              <a:t>(b)	“Removal treatment, recycling and disposal of waste products from hydraulic fracturing” P.L.R. 2012270002.</a:t>
            </a:r>
            <a:endParaRPr lang="en-US" sz="800" dirty="0"/>
          </a:p>
        </p:txBody>
      </p:sp>
      <p:sp>
        <p:nvSpPr>
          <p:cNvPr id="50" name="TextBox 49"/>
          <p:cNvSpPr txBox="1"/>
          <p:nvPr/>
        </p:nvSpPr>
        <p:spPr>
          <a:xfrm>
            <a:off x="297018" y="6483350"/>
            <a:ext cx="8161181" cy="338554"/>
          </a:xfrm>
          <a:prstGeom prst="rect">
            <a:avLst/>
          </a:prstGeom>
          <a:noFill/>
        </p:spPr>
        <p:txBody>
          <a:bodyPr wrap="square" rtlCol="0">
            <a:spAutoFit/>
          </a:bodyPr>
          <a:lstStyle/>
          <a:p>
            <a:pPr marL="228600" indent="-228600"/>
            <a:r>
              <a:rPr lang="en-US" sz="800" dirty="0" smtClean="0"/>
              <a:t>(c)	Income from selling electricty generated by geothermal energy is “qualified”.”  Regulations proposed in 2014 would treat as qualified income from the sale of solar electricity to tenants of an adjacent building if the solar project and building have the same owner</a:t>
            </a:r>
            <a:endParaRPr lang="en-US" sz="800" dirty="0"/>
          </a:p>
        </p:txBody>
      </p:sp>
    </p:spTree>
    <p:extLst>
      <p:ext uri="{BB962C8B-B14F-4D97-AF65-F5344CB8AC3E}">
        <p14:creationId xmlns:p14="http://schemas.microsoft.com/office/powerpoint/2010/main" val="1697230842"/>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MLP Market Cap by Sector</a:t>
            </a:r>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14</a:t>
            </a:fld>
            <a:endParaRPr lang="en-US"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14883"/>
          <a:stretch/>
        </p:blipFill>
        <p:spPr>
          <a:xfrm>
            <a:off x="609600" y="1447800"/>
            <a:ext cx="7306322" cy="4191000"/>
          </a:xfrm>
          <a:prstGeom prst="rect">
            <a:avLst/>
          </a:prstGeom>
        </p:spPr>
      </p:pic>
      <p:sp>
        <p:nvSpPr>
          <p:cNvPr id="3" name="Rectangle 2"/>
          <p:cNvSpPr/>
          <p:nvPr/>
        </p:nvSpPr>
        <p:spPr>
          <a:xfrm>
            <a:off x="1371600" y="5943600"/>
            <a:ext cx="2277675" cy="338554"/>
          </a:xfrm>
          <a:prstGeom prst="rect">
            <a:avLst/>
          </a:prstGeom>
        </p:spPr>
        <p:txBody>
          <a:bodyPr wrap="none">
            <a:spAutoFit/>
          </a:bodyPr>
          <a:lstStyle/>
          <a:p>
            <a:r>
              <a:rPr lang="en-US" sz="1600" dirty="0"/>
              <a:t>Source: </a:t>
            </a:r>
            <a:r>
              <a:rPr lang="en-US" sz="1600" dirty="0" smtClean="0"/>
              <a:t>NAPTP </a:t>
            </a:r>
            <a:r>
              <a:rPr lang="en-US" sz="1600" dirty="0"/>
              <a:t>(2013)</a:t>
            </a:r>
          </a:p>
        </p:txBody>
      </p:sp>
    </p:spTree>
    <p:extLst>
      <p:ext uri="{BB962C8B-B14F-4D97-AF65-F5344CB8AC3E}">
        <p14:creationId xmlns:p14="http://schemas.microsoft.com/office/powerpoint/2010/main" val="124022250"/>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MLP Applicability to Renewables Today</a:t>
            </a:r>
            <a:endParaRPr lang="en-US" dirty="0"/>
          </a:p>
        </p:txBody>
      </p:sp>
      <p:sp>
        <p:nvSpPr>
          <p:cNvPr id="3" name="Content Placeholder 2"/>
          <p:cNvSpPr>
            <a:spLocks noGrp="1"/>
          </p:cNvSpPr>
          <p:nvPr>
            <p:ph idx="1"/>
          </p:nvPr>
        </p:nvSpPr>
        <p:spPr/>
        <p:txBody>
          <a:bodyPr/>
          <a:lstStyle/>
          <a:p>
            <a:r>
              <a:rPr lang="en-US" sz="2000" dirty="0" smtClean="0"/>
              <a:t>A MLP could own land on which a renewable energy project is constructed and lease the land to the project</a:t>
            </a:r>
          </a:p>
          <a:p>
            <a:r>
              <a:rPr lang="en-US" sz="2000" dirty="0" smtClean="0"/>
              <a:t>A MLP can likely own a building that it rents to tenants, and the MLP can install solar panels on the roof of the building and charge the tenants for the electricity that the panels supply </a:t>
            </a:r>
          </a:p>
          <a:p>
            <a:pPr lvl="1"/>
            <a:r>
              <a:rPr lang="en-US" sz="2000" dirty="0" smtClean="0"/>
              <a:t>However, most of the solar system’s capacity must be used to serve the building</a:t>
            </a:r>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15</a:t>
            </a:fld>
            <a:endParaRPr lang="en-US" dirty="0"/>
          </a:p>
        </p:txBody>
      </p:sp>
      <p:pic>
        <p:nvPicPr>
          <p:cNvPr id="7" name="Picture 4" descr="http://renews.biz/wp-content/assets/Bobcat-Bluff-credit-Element-Power.jpg">
            <a:hlinkClick r:id="rId2"/>
          </p:cNvPr>
          <p:cNvPicPr>
            <a:picLocks noChangeAspect="1" noChangeArrowheads="1"/>
          </p:cNvPicPr>
          <p:nvPr/>
        </p:nvPicPr>
        <p:blipFill>
          <a:blip r:embed="rId3" cstate="print"/>
          <a:srcRect/>
          <a:stretch>
            <a:fillRect/>
          </a:stretch>
        </p:blipFill>
        <p:spPr bwMode="auto">
          <a:xfrm>
            <a:off x="1905000" y="3810000"/>
            <a:ext cx="3763947" cy="2200275"/>
          </a:xfrm>
          <a:prstGeom prst="rect">
            <a:avLst/>
          </a:prstGeom>
          <a:noFill/>
        </p:spPr>
      </p:pic>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MLP – Current Law – Renewables Structuring</a:t>
            </a:r>
            <a:br>
              <a:rPr lang="en-US" dirty="0" smtClean="0"/>
            </a:br>
            <a:r>
              <a:rPr lang="en-US" dirty="0" smtClean="0">
                <a:solidFill>
                  <a:schemeClr val="tx1"/>
                </a:solidFill>
              </a:rPr>
              <a:t>10% Non-Qualifying Income</a:t>
            </a:r>
            <a:endParaRPr lang="en-US" dirty="0">
              <a:solidFill>
                <a:schemeClr val="tx1"/>
              </a:solidFill>
            </a:endParaRPr>
          </a:p>
        </p:txBody>
      </p:sp>
      <p:sp>
        <p:nvSpPr>
          <p:cNvPr id="3" name="Content Placeholder 2"/>
          <p:cNvSpPr>
            <a:spLocks noGrp="1"/>
          </p:cNvSpPr>
          <p:nvPr>
            <p:ph idx="1"/>
          </p:nvPr>
        </p:nvSpPr>
        <p:spPr/>
        <p:txBody>
          <a:bodyPr/>
          <a:lstStyle/>
          <a:p>
            <a:r>
              <a:rPr lang="en-US" sz="2000" dirty="0" smtClean="0"/>
              <a:t>A MLP could try to fit renewables investment into the </a:t>
            </a:r>
            <a:r>
              <a:rPr lang="en-US" sz="2000" u="sng" dirty="0" smtClean="0"/>
              <a:t>10%</a:t>
            </a:r>
            <a:r>
              <a:rPr lang="en-US" sz="2000" dirty="0" smtClean="0"/>
              <a:t> of non-qualifying income it is permitted to realize</a:t>
            </a:r>
          </a:p>
          <a:p>
            <a:pPr lvl="1"/>
            <a:r>
              <a:rPr lang="en-US" sz="2000" dirty="0" smtClean="0"/>
              <a:t>The tax credits and depreciation from the renewable energy projects would flow through to the MLP’s partners (</a:t>
            </a:r>
            <a:r>
              <a:rPr lang="en-US" sz="2000" i="1" dirty="0" smtClean="0"/>
              <a:t>i.e.</a:t>
            </a:r>
            <a:r>
              <a:rPr lang="en-US" sz="2000" dirty="0" smtClean="0"/>
              <a:t>, shareholders) </a:t>
            </a:r>
          </a:p>
          <a:p>
            <a:pPr lvl="1"/>
            <a:r>
              <a:rPr lang="en-US" sz="2000" dirty="0" smtClean="0"/>
              <a:t>Unless the partner is a widely held corporation, the tax benefits would be subject to the passive activity loss and at-risk rules that limit individuals’ ability to use losses and credits from such activities to offset income tax on their salaries or investment portfolio</a:t>
            </a:r>
            <a:r>
              <a:rPr lang="en-US" sz="1400" baseline="30000" dirty="0"/>
              <a:t>2</a:t>
            </a:r>
            <a:r>
              <a:rPr lang="en-US" sz="2000" dirty="0" smtClean="0"/>
              <a:t>  </a:t>
            </a:r>
          </a:p>
          <a:p>
            <a:pPr lvl="2"/>
            <a:r>
              <a:rPr lang="en-US" sz="2000" dirty="0" smtClean="0"/>
              <a:t>The tax benefits could potentially be suspended until the earlier of when the partner exits the MLP or the MLP generates sufficient taxable income to use them</a:t>
            </a:r>
          </a:p>
          <a:p>
            <a:pPr lvl="1"/>
            <a:r>
              <a:rPr lang="en-US" sz="2000" dirty="0" smtClean="0"/>
              <a:t>The tax-exempt MLP partners (</a:t>
            </a:r>
            <a:r>
              <a:rPr lang="en-US" sz="2000" i="1" dirty="0" smtClean="0"/>
              <a:t>i.e.</a:t>
            </a:r>
            <a:r>
              <a:rPr lang="en-US" sz="2000" dirty="0" smtClean="0"/>
              <a:t>, unit holders) cause complications for accelerated depreciation and investment tax credits for other parties to the transaction</a:t>
            </a:r>
          </a:p>
          <a:p>
            <a:pPr>
              <a:buNone/>
            </a:pPr>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16</a:t>
            </a:fld>
            <a:endParaRPr lang="en-US" dirty="0"/>
          </a:p>
        </p:txBody>
      </p:sp>
      <p:sp>
        <p:nvSpPr>
          <p:cNvPr id="5" name="TextBox 4"/>
          <p:cNvSpPr txBox="1"/>
          <p:nvPr/>
        </p:nvSpPr>
        <p:spPr>
          <a:xfrm>
            <a:off x="381000" y="6096000"/>
            <a:ext cx="8229600" cy="400110"/>
          </a:xfrm>
          <a:prstGeom prst="rect">
            <a:avLst/>
          </a:prstGeom>
          <a:noFill/>
        </p:spPr>
        <p:txBody>
          <a:bodyPr wrap="square" rtlCol="0">
            <a:spAutoFit/>
          </a:bodyPr>
          <a:lstStyle/>
          <a:p>
            <a:r>
              <a:rPr lang="en-US" sz="1200" baseline="30000" dirty="0" smtClean="0"/>
              <a:t>_______________</a:t>
            </a:r>
          </a:p>
          <a:p>
            <a:r>
              <a:rPr lang="en-US" sz="1200" baseline="30000" dirty="0"/>
              <a:t>2</a:t>
            </a:r>
            <a:r>
              <a:rPr lang="en-US" sz="1200" dirty="0" smtClean="0"/>
              <a:t> I.R.C. §§ 465, 469.</a:t>
            </a:r>
            <a:endParaRPr lang="en-US" sz="1200" dirty="0"/>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MLP – Current Law – Corporate Subsidiary</a:t>
            </a:r>
            <a:endParaRPr lang="en-US" dirty="0"/>
          </a:p>
        </p:txBody>
      </p:sp>
      <p:sp>
        <p:nvSpPr>
          <p:cNvPr id="3" name="Content Placeholder 2"/>
          <p:cNvSpPr>
            <a:spLocks noGrp="1"/>
          </p:cNvSpPr>
          <p:nvPr>
            <p:ph idx="1"/>
          </p:nvPr>
        </p:nvSpPr>
        <p:spPr>
          <a:xfrm>
            <a:off x="457200" y="1820862"/>
            <a:ext cx="8224838" cy="4808538"/>
          </a:xfrm>
        </p:spPr>
        <p:txBody>
          <a:bodyPr/>
          <a:lstStyle/>
          <a:p>
            <a:r>
              <a:rPr lang="en-US" sz="2000" dirty="0" smtClean="0"/>
              <a:t>Alternatively, a MLP could form a taxable corporate subsidiary that owns, develops or operates renewable energy projects</a:t>
            </a:r>
          </a:p>
          <a:p>
            <a:pPr lvl="1"/>
            <a:r>
              <a:rPr lang="en-US" sz="2000" dirty="0" smtClean="0"/>
              <a:t> It could capitalize the corporate subsidiary with a combination of intercompany debt and an equity contribution </a:t>
            </a:r>
          </a:p>
          <a:p>
            <a:pPr lvl="1"/>
            <a:r>
              <a:rPr lang="en-US" sz="2000" dirty="0" smtClean="0"/>
              <a:t>All of the income the MLP would earn from the corporate subsidiary would be dividends and interest and thus “good” income for the MLP 90% test</a:t>
            </a:r>
          </a:p>
          <a:p>
            <a:pPr>
              <a:buNone/>
            </a:pPr>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17</a:t>
            </a:fld>
            <a:endParaRPr lang="en-US" dirty="0"/>
          </a:p>
        </p:txBody>
      </p:sp>
      <p:pic>
        <p:nvPicPr>
          <p:cNvPr id="5" name="Picture 2" descr="http://www.elpower.com/upload/banner-macho-springs-1.jpg">
            <a:hlinkClick r:id="rId2"/>
          </p:cNvPr>
          <p:cNvPicPr>
            <a:picLocks noChangeAspect="1" noChangeArrowheads="1"/>
          </p:cNvPicPr>
          <p:nvPr/>
        </p:nvPicPr>
        <p:blipFill>
          <a:blip r:embed="rId3" cstate="print"/>
          <a:srcRect/>
          <a:stretch>
            <a:fillRect/>
          </a:stretch>
        </p:blipFill>
        <p:spPr bwMode="auto">
          <a:xfrm>
            <a:off x="990600" y="4419600"/>
            <a:ext cx="7019925" cy="1619251"/>
          </a:xfrm>
          <a:prstGeom prst="rect">
            <a:avLst/>
          </a:prstGeom>
          <a:noFill/>
        </p:spPr>
      </p:pic>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MLP Corporate Subsidiary Diagram</a:t>
            </a:r>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18</a:t>
            </a:fld>
            <a:endParaRPr lang="en-US" dirty="0"/>
          </a:p>
        </p:txBody>
      </p:sp>
      <p:grpSp>
        <p:nvGrpSpPr>
          <p:cNvPr id="1026" name="Group 2"/>
          <p:cNvGrpSpPr>
            <a:grpSpLocks noGrp="1"/>
          </p:cNvGrpSpPr>
          <p:nvPr/>
        </p:nvGrpSpPr>
        <p:grpSpPr bwMode="auto">
          <a:xfrm>
            <a:off x="457200" y="990600"/>
            <a:ext cx="8224838" cy="5639017"/>
            <a:chOff x="1401" y="4316"/>
            <a:chExt cx="9399" cy="8238"/>
          </a:xfrm>
        </p:grpSpPr>
        <p:sp>
          <p:nvSpPr>
            <p:cNvPr id="1027" name="AutoShape 3"/>
            <p:cNvSpPr>
              <a:spLocks noChangeArrowheads="1"/>
            </p:cNvSpPr>
            <p:nvPr/>
          </p:nvSpPr>
          <p:spPr bwMode="auto">
            <a:xfrm>
              <a:off x="1401" y="4316"/>
              <a:ext cx="9399" cy="7804"/>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grpSp>
          <p:nvGrpSpPr>
            <p:cNvPr id="1028" name="Group 4"/>
            <p:cNvGrpSpPr>
              <a:grpSpLocks/>
            </p:cNvGrpSpPr>
            <p:nvPr/>
          </p:nvGrpSpPr>
          <p:grpSpPr bwMode="auto">
            <a:xfrm>
              <a:off x="2011" y="5062"/>
              <a:ext cx="6830" cy="7492"/>
              <a:chOff x="2011" y="5062"/>
              <a:chExt cx="6830" cy="7492"/>
            </a:xfrm>
          </p:grpSpPr>
          <p:sp>
            <p:nvSpPr>
              <p:cNvPr id="1029" name="Oval 5"/>
              <p:cNvSpPr>
                <a:spLocks noChangeArrowheads="1"/>
              </p:cNvSpPr>
              <p:nvPr/>
            </p:nvSpPr>
            <p:spPr bwMode="auto">
              <a:xfrm>
                <a:off x="3406" y="5062"/>
                <a:ext cx="1739" cy="812"/>
              </a:xfrm>
              <a:prstGeom prst="ellipse">
                <a:avLst/>
              </a:prstGeom>
              <a:solidFill>
                <a:srgbClr val="FFFFFF"/>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Arial" pitchFamily="34" charset="0"/>
                  </a:rPr>
                  <a:t>Management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Oval 6"/>
              <p:cNvSpPr>
                <a:spLocks noChangeArrowheads="1"/>
              </p:cNvSpPr>
              <p:nvPr/>
            </p:nvSpPr>
            <p:spPr bwMode="auto">
              <a:xfrm>
                <a:off x="7148" y="5064"/>
                <a:ext cx="1693" cy="699"/>
              </a:xfrm>
              <a:prstGeom prst="ellipse">
                <a:avLst/>
              </a:prstGeom>
              <a:solidFill>
                <a:srgbClr val="FFFFFF"/>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Arial" pitchFamily="34" charset="0"/>
                  </a:rPr>
                  <a:t>Public Unit Holders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4952" y="9909"/>
                <a:ext cx="2336" cy="639"/>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Arial" pitchFamily="34" charset="0"/>
                  </a:rPr>
                  <a:t>Taxable Subsidiary</a:t>
                </a:r>
                <a:br>
                  <a:rPr kumimoji="0" lang="en-US" sz="1200" b="0" i="0" u="none" strike="noStrike" cap="none" normalizeH="0" baseline="0" dirty="0" smtClean="0">
                    <a:ln>
                      <a:noFill/>
                    </a:ln>
                    <a:solidFill>
                      <a:schemeClr val="tx1"/>
                    </a:solidFill>
                    <a:effectLst/>
                    <a:latin typeface="Calibri" pitchFamily="34" charset="0"/>
                    <a:cs typeface="Arial" pitchFamily="34" charset="0"/>
                  </a:rPr>
                </a:br>
                <a:r>
                  <a:rPr kumimoji="0" lang="en-US" sz="1200" b="0" i="0" u="none" strike="noStrike" cap="none" normalizeH="0" baseline="0" dirty="0" smtClean="0">
                    <a:ln>
                      <a:noFill/>
                    </a:ln>
                    <a:solidFill>
                      <a:schemeClr val="tx1"/>
                    </a:solidFill>
                    <a:effectLst/>
                    <a:latin typeface="Calibri" pitchFamily="34" charset="0"/>
                    <a:cs typeface="Arial" pitchFamily="34" charset="0"/>
                  </a:rPr>
                  <a:t>Del. Corp.</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7" name="AutoShape 13"/>
              <p:cNvCxnSpPr>
                <a:cxnSpLocks noChangeShapeType="1"/>
                <a:stCxn id="1029" idx="4"/>
                <a:endCxn id="1045" idx="0"/>
              </p:cNvCxnSpPr>
              <p:nvPr/>
            </p:nvCxnSpPr>
            <p:spPr bwMode="auto">
              <a:xfrm>
                <a:off x="4276" y="5874"/>
                <a:ext cx="1844" cy="542"/>
              </a:xfrm>
              <a:prstGeom prst="straightConnector1">
                <a:avLst/>
              </a:prstGeom>
              <a:noFill/>
              <a:ln w="9525">
                <a:solidFill>
                  <a:srgbClr val="000000"/>
                </a:solidFill>
                <a:round/>
                <a:headEnd/>
                <a:tailEnd/>
              </a:ln>
            </p:spPr>
          </p:cxnSp>
          <p:cxnSp>
            <p:nvCxnSpPr>
              <p:cNvPr id="1038" name="AutoShape 14"/>
              <p:cNvCxnSpPr>
                <a:cxnSpLocks noChangeShapeType="1"/>
                <a:stCxn id="1030" idx="4"/>
                <a:endCxn id="1045" idx="0"/>
              </p:cNvCxnSpPr>
              <p:nvPr/>
            </p:nvCxnSpPr>
            <p:spPr bwMode="auto">
              <a:xfrm flipH="1">
                <a:off x="6120" y="5763"/>
                <a:ext cx="1875" cy="653"/>
              </a:xfrm>
              <a:prstGeom prst="straightConnector1">
                <a:avLst/>
              </a:prstGeom>
              <a:noFill/>
              <a:ln w="9525">
                <a:solidFill>
                  <a:srgbClr val="000000"/>
                </a:solidFill>
                <a:round/>
                <a:headEnd/>
                <a:tailEnd/>
              </a:ln>
            </p:spPr>
          </p:cxnSp>
          <p:cxnSp>
            <p:nvCxnSpPr>
              <p:cNvPr id="1039" name="AutoShape 15"/>
              <p:cNvCxnSpPr>
                <a:cxnSpLocks noChangeShapeType="1"/>
                <a:stCxn id="1045" idx="3"/>
                <a:endCxn id="1034" idx="0"/>
              </p:cNvCxnSpPr>
              <p:nvPr/>
            </p:nvCxnSpPr>
            <p:spPr bwMode="auto">
              <a:xfrm>
                <a:off x="6120" y="8537"/>
                <a:ext cx="1" cy="1372"/>
              </a:xfrm>
              <a:prstGeom prst="straightConnector1">
                <a:avLst/>
              </a:prstGeom>
              <a:noFill/>
              <a:ln w="9525">
                <a:solidFill>
                  <a:srgbClr val="000000"/>
                </a:solidFill>
                <a:round/>
                <a:headEnd/>
                <a:tailEnd/>
              </a:ln>
            </p:spPr>
          </p:cxnSp>
          <p:cxnSp>
            <p:nvCxnSpPr>
              <p:cNvPr id="1040" name="AutoShape 16"/>
              <p:cNvCxnSpPr>
                <a:cxnSpLocks noChangeShapeType="1"/>
                <a:stCxn id="1034" idx="2"/>
              </p:cNvCxnSpPr>
              <p:nvPr/>
            </p:nvCxnSpPr>
            <p:spPr bwMode="auto">
              <a:xfrm flipH="1">
                <a:off x="3539" y="10548"/>
                <a:ext cx="2581" cy="616"/>
              </a:xfrm>
              <a:prstGeom prst="straightConnector1">
                <a:avLst/>
              </a:prstGeom>
              <a:noFill/>
              <a:ln w="9525">
                <a:solidFill>
                  <a:srgbClr val="000000"/>
                </a:solidFill>
                <a:round/>
                <a:headEnd/>
                <a:tailEnd/>
              </a:ln>
            </p:spPr>
          </p:cxnSp>
          <p:cxnSp>
            <p:nvCxnSpPr>
              <p:cNvPr id="1041" name="AutoShape 17"/>
              <p:cNvCxnSpPr>
                <a:cxnSpLocks noChangeShapeType="1"/>
                <a:stCxn id="1034" idx="2"/>
              </p:cNvCxnSpPr>
              <p:nvPr/>
            </p:nvCxnSpPr>
            <p:spPr bwMode="auto">
              <a:xfrm>
                <a:off x="6120" y="10548"/>
                <a:ext cx="1" cy="615"/>
              </a:xfrm>
              <a:prstGeom prst="straightConnector1">
                <a:avLst/>
              </a:prstGeom>
              <a:noFill/>
              <a:ln w="9525">
                <a:solidFill>
                  <a:srgbClr val="000000"/>
                </a:solidFill>
                <a:round/>
                <a:headEnd/>
                <a:tailEnd/>
              </a:ln>
            </p:spPr>
          </p:cxnSp>
          <p:cxnSp>
            <p:nvCxnSpPr>
              <p:cNvPr id="1042" name="AutoShape 18"/>
              <p:cNvCxnSpPr>
                <a:cxnSpLocks noChangeShapeType="1"/>
              </p:cNvCxnSpPr>
              <p:nvPr/>
            </p:nvCxnSpPr>
            <p:spPr bwMode="auto">
              <a:xfrm flipH="1" flipV="1">
                <a:off x="5396" y="8539"/>
                <a:ext cx="13" cy="1368"/>
              </a:xfrm>
              <a:prstGeom prst="straightConnector1">
                <a:avLst/>
              </a:prstGeom>
              <a:noFill/>
              <a:ln w="9525">
                <a:solidFill>
                  <a:srgbClr val="000000"/>
                </a:solidFill>
                <a:prstDash val="dash"/>
                <a:round/>
                <a:headEnd/>
                <a:tailEnd type="triangle" w="med" len="med"/>
              </a:ln>
            </p:spPr>
          </p:cxnSp>
          <p:cxnSp>
            <p:nvCxnSpPr>
              <p:cNvPr id="1043" name="AutoShape 19"/>
              <p:cNvCxnSpPr>
                <a:cxnSpLocks noChangeShapeType="1"/>
              </p:cNvCxnSpPr>
              <p:nvPr/>
            </p:nvCxnSpPr>
            <p:spPr bwMode="auto">
              <a:xfrm flipH="1" flipV="1">
                <a:off x="6864" y="8543"/>
                <a:ext cx="13" cy="1368"/>
              </a:xfrm>
              <a:prstGeom prst="straightConnector1">
                <a:avLst/>
              </a:prstGeom>
              <a:noFill/>
              <a:ln w="9525">
                <a:solidFill>
                  <a:srgbClr val="000000"/>
                </a:solidFill>
                <a:prstDash val="dash"/>
                <a:round/>
                <a:headEnd/>
                <a:tailEnd type="triangle" w="med" len="med"/>
              </a:ln>
            </p:spPr>
          </p:cxnSp>
          <p:grpSp>
            <p:nvGrpSpPr>
              <p:cNvPr id="1044" name="Group 20"/>
              <p:cNvGrpSpPr>
                <a:grpSpLocks/>
              </p:cNvGrpSpPr>
              <p:nvPr/>
            </p:nvGrpSpPr>
            <p:grpSpPr bwMode="auto">
              <a:xfrm>
                <a:off x="4824" y="6416"/>
                <a:ext cx="2592" cy="2121"/>
                <a:chOff x="4824" y="6416"/>
                <a:chExt cx="2592" cy="2121"/>
              </a:xfrm>
            </p:grpSpPr>
            <p:sp>
              <p:nvSpPr>
                <p:cNvPr id="1045" name="AutoShape 21"/>
                <p:cNvSpPr>
                  <a:spLocks noChangeArrowheads="1"/>
                </p:cNvSpPr>
                <p:nvPr/>
              </p:nvSpPr>
              <p:spPr bwMode="auto">
                <a:xfrm>
                  <a:off x="4824" y="6416"/>
                  <a:ext cx="2592" cy="2121"/>
                </a:xfrm>
                <a:prstGeom prst="triangle">
                  <a:avLst>
                    <a:gd name="adj" fmla="val 50000"/>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Arial" pitchFamily="34" charset="0"/>
                    </a:rPr>
                    <a:t>MLP</a:t>
                  </a:r>
                  <a:endParaRPr kumimoji="0" lang="en-US" sz="12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6" name="Text Box 22"/>
                <p:cNvSpPr txBox="1">
                  <a:spLocks noChangeArrowheads="1"/>
                </p:cNvSpPr>
                <p:nvPr/>
              </p:nvSpPr>
              <p:spPr bwMode="auto">
                <a:xfrm>
                  <a:off x="5325" y="7992"/>
                  <a:ext cx="1590" cy="526"/>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Arial" pitchFamily="34" charset="0"/>
                    </a:rPr>
                    <a:t>(Publicly</a:t>
                  </a:r>
                  <a:br>
                    <a:rPr kumimoji="0" lang="en-US" sz="1200" b="0" i="0" u="none" strike="noStrike" cap="none" normalizeH="0" baseline="0" dirty="0" smtClean="0">
                      <a:ln>
                        <a:noFill/>
                      </a:ln>
                      <a:solidFill>
                        <a:schemeClr val="tx1"/>
                      </a:solidFill>
                      <a:effectLst/>
                      <a:latin typeface="Calibri" pitchFamily="34" charset="0"/>
                      <a:cs typeface="Arial" pitchFamily="34" charset="0"/>
                    </a:rPr>
                  </a:br>
                  <a:r>
                    <a:rPr kumimoji="0" lang="en-US" sz="1200" b="0" i="0" u="none" strike="noStrike" cap="none" normalizeH="0" baseline="0" dirty="0" smtClean="0">
                      <a:ln>
                        <a:noFill/>
                      </a:ln>
                      <a:solidFill>
                        <a:schemeClr val="tx1"/>
                      </a:solidFill>
                      <a:effectLst/>
                      <a:latin typeface="Calibri" pitchFamily="34" charset="0"/>
                      <a:cs typeface="Arial" pitchFamily="34" charset="0"/>
                    </a:rPr>
                    <a:t>Del. LLC Traded)</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grpSp>
          <p:pic>
            <p:nvPicPr>
              <p:cNvPr id="1047" name="Picture 23" descr="solar"/>
              <p:cNvPicPr>
                <a:picLocks noChangeAspect="1" noChangeArrowheads="1"/>
              </p:cNvPicPr>
              <p:nvPr/>
            </p:nvPicPr>
            <p:blipFill>
              <a:blip r:embed="rId2" cstate="print"/>
              <a:srcRect/>
              <a:stretch>
                <a:fillRect/>
              </a:stretch>
            </p:blipFill>
            <p:spPr bwMode="auto">
              <a:xfrm>
                <a:off x="2011" y="10773"/>
                <a:ext cx="2232" cy="1487"/>
              </a:xfrm>
              <a:prstGeom prst="rect">
                <a:avLst/>
              </a:prstGeom>
              <a:noFill/>
            </p:spPr>
          </p:pic>
          <p:pic>
            <p:nvPicPr>
              <p:cNvPr id="1048" name="Picture 24" descr="wind"/>
              <p:cNvPicPr>
                <a:picLocks noChangeAspect="1" noChangeArrowheads="1"/>
              </p:cNvPicPr>
              <p:nvPr/>
            </p:nvPicPr>
            <p:blipFill>
              <a:blip r:embed="rId3" cstate="print"/>
              <a:srcRect/>
              <a:stretch>
                <a:fillRect/>
              </a:stretch>
            </p:blipFill>
            <p:spPr bwMode="auto">
              <a:xfrm>
                <a:off x="5839" y="10939"/>
                <a:ext cx="1073" cy="1615"/>
              </a:xfrm>
              <a:prstGeom prst="rect">
                <a:avLst/>
              </a:prstGeom>
              <a:noFill/>
            </p:spPr>
          </p:pic>
        </p:grpSp>
      </p:grpSp>
      <p:sp>
        <p:nvSpPr>
          <p:cNvPr id="27" name="TextBox 26"/>
          <p:cNvSpPr txBox="1"/>
          <p:nvPr/>
        </p:nvSpPr>
        <p:spPr>
          <a:xfrm>
            <a:off x="4191000" y="1600200"/>
            <a:ext cx="696857" cy="276999"/>
          </a:xfrm>
          <a:prstGeom prst="rect">
            <a:avLst/>
          </a:prstGeom>
          <a:noFill/>
        </p:spPr>
        <p:txBody>
          <a:bodyPr wrap="none" rtlCol="0">
            <a:spAutoFit/>
          </a:bodyPr>
          <a:lstStyle/>
          <a:p>
            <a:pPr lvl="0" algn="ctr"/>
            <a:r>
              <a:rPr lang="en-US" sz="1200" dirty="0" smtClean="0">
                <a:solidFill>
                  <a:srgbClr val="FF0000"/>
                </a:solidFill>
                <a:latin typeface="Calibri" pitchFamily="34" charset="0"/>
                <a:cs typeface="Arial" pitchFamily="34" charset="0"/>
              </a:rPr>
              <a:t>Tax Cost</a:t>
            </a:r>
            <a:endParaRPr lang="en-US" sz="1200" dirty="0" smtClean="0">
              <a:solidFill>
                <a:srgbClr val="FF0000"/>
              </a:solidFill>
              <a:latin typeface="Arial" pitchFamily="34" charset="0"/>
              <a:cs typeface="Arial" pitchFamily="34" charset="0"/>
            </a:endParaRPr>
          </a:p>
        </p:txBody>
      </p:sp>
      <p:sp>
        <p:nvSpPr>
          <p:cNvPr id="29" name="Rectangle 12"/>
          <p:cNvSpPr>
            <a:spLocks noChangeArrowheads="1"/>
          </p:cNvSpPr>
          <p:nvPr/>
        </p:nvSpPr>
        <p:spPr bwMode="auto">
          <a:xfrm>
            <a:off x="5867400" y="4724400"/>
            <a:ext cx="1396447" cy="4070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Calibri" pitchFamily="34" charset="0"/>
                <a:cs typeface="Arial" pitchFamily="34" charset="0"/>
              </a:rPr>
              <a:t>Tax Cost after Tax Credits and 5 –</a:t>
            </a:r>
            <a:r>
              <a:rPr kumimoji="0" lang="en-US" sz="1200" b="0" i="0" u="none" strike="noStrike" cap="none" normalizeH="0" dirty="0" smtClean="0">
                <a:ln>
                  <a:noFill/>
                </a:ln>
                <a:solidFill>
                  <a:srgbClr val="FF0000"/>
                </a:solidFill>
                <a:effectLst/>
                <a:latin typeface="Calibri" pitchFamily="34" charset="0"/>
                <a:cs typeface="Arial" pitchFamily="34" charset="0"/>
              </a:rPr>
              <a:t> Yr MACRS</a:t>
            </a:r>
            <a:endParaRPr kumimoji="0" lang="en-US" sz="1200" b="0" i="0" u="none" strike="noStrike" cap="none" normalizeH="0" baseline="0" dirty="0" smtClean="0">
              <a:ln>
                <a:noFill/>
              </a:ln>
              <a:solidFill>
                <a:srgbClr val="FF0000"/>
              </a:solidFill>
              <a:effectLst/>
              <a:latin typeface="Arial" pitchFamily="34" charset="0"/>
              <a:cs typeface="Arial" pitchFamily="34" charset="0"/>
            </a:endParaRPr>
          </a:p>
        </p:txBody>
      </p:sp>
      <p:sp>
        <p:nvSpPr>
          <p:cNvPr id="31" name="Rectangle 8"/>
          <p:cNvSpPr>
            <a:spLocks noChangeArrowheads="1"/>
          </p:cNvSpPr>
          <p:nvPr/>
        </p:nvSpPr>
        <p:spPr bwMode="auto">
          <a:xfrm>
            <a:off x="2194225" y="3997665"/>
            <a:ext cx="1360743" cy="74543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Arial" pitchFamily="34" charset="0"/>
              </a:rPr>
              <a:t>Principal + Interest on Intercompany Debt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Rectangle 9"/>
          <p:cNvSpPr>
            <a:spLocks noChangeArrowheads="1"/>
          </p:cNvSpPr>
          <p:nvPr/>
        </p:nvSpPr>
        <p:spPr bwMode="auto">
          <a:xfrm>
            <a:off x="5715000" y="3962400"/>
            <a:ext cx="1281986" cy="45314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Arial" pitchFamily="34" charset="0"/>
              </a:rPr>
              <a:t>Corporate Dividends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Entities Taxed </a:t>
            </a:r>
            <a:r>
              <a:rPr lang="en-US" dirty="0"/>
              <a:t>O</a:t>
            </a:r>
            <a:r>
              <a:rPr lang="en-US" dirty="0" smtClean="0"/>
              <a:t>nly Once</a:t>
            </a:r>
            <a:endParaRPr lang="en-US" dirty="0"/>
          </a:p>
        </p:txBody>
      </p:sp>
      <p:sp>
        <p:nvSpPr>
          <p:cNvPr id="3" name="Content Placeholder 2"/>
          <p:cNvSpPr>
            <a:spLocks noGrp="1"/>
          </p:cNvSpPr>
          <p:nvPr>
            <p:ph idx="1"/>
          </p:nvPr>
        </p:nvSpPr>
        <p:spPr>
          <a:xfrm>
            <a:off x="457200" y="1447800"/>
            <a:ext cx="8224838" cy="4808538"/>
          </a:xfrm>
        </p:spPr>
        <p:txBody>
          <a:bodyPr/>
          <a:lstStyle/>
          <a:p>
            <a:r>
              <a:rPr lang="en-US" dirty="0" smtClean="0"/>
              <a:t> The corporate income tax essentially taxes each dollar of earnings twice</a:t>
            </a:r>
          </a:p>
          <a:p>
            <a:pPr lvl="1"/>
            <a:r>
              <a:rPr lang="en-US" dirty="0" smtClean="0"/>
              <a:t>When earned by the corporate entity</a:t>
            </a:r>
          </a:p>
          <a:p>
            <a:pPr lvl="1"/>
            <a:r>
              <a:rPr lang="en-US" dirty="0" smtClean="0"/>
              <a:t>When paid as a dividend to shareholders (subject to reduced rates and exceptions)</a:t>
            </a:r>
          </a:p>
          <a:p>
            <a:pPr lvl="1"/>
            <a:endParaRPr lang="en-US" dirty="0"/>
          </a:p>
          <a:p>
            <a:r>
              <a:rPr lang="en-US" dirty="0" smtClean="0"/>
              <a:t>Publicly traded entities strive to avoid the double-tax and increase after-tax returns to shareholders</a:t>
            </a:r>
          </a:p>
          <a:p>
            <a:pPr lvl="1"/>
            <a:r>
              <a:rPr lang="en-US" dirty="0" smtClean="0"/>
              <a:t>Congress has sanctioned certain “special” vehicles over time</a:t>
            </a:r>
          </a:p>
          <a:p>
            <a:pPr lvl="2"/>
            <a:r>
              <a:rPr lang="en-US" dirty="0" smtClean="0"/>
              <a:t>REITs</a:t>
            </a:r>
          </a:p>
          <a:p>
            <a:pPr lvl="2"/>
            <a:r>
              <a:rPr lang="en-US" dirty="0" smtClean="0"/>
              <a:t>MLPs</a:t>
            </a:r>
          </a:p>
          <a:p>
            <a:pPr lvl="1"/>
            <a:r>
              <a:rPr lang="en-US" dirty="0" smtClean="0"/>
              <a:t>Always limited to specific sectors and in the case of REITs a strict distribution ratio requirements</a:t>
            </a:r>
          </a:p>
          <a:p>
            <a:r>
              <a:rPr lang="en-US" dirty="0" smtClean="0"/>
              <a:t>Sectors that are not lucky enough to have a single tax vehicle, may try to create a similar result by structuring operations to reduce taxes at the corporate entity level </a:t>
            </a:r>
          </a:p>
          <a:p>
            <a:pPr lvl="1"/>
            <a:r>
              <a:rPr lang="en-US" dirty="0" smtClean="0"/>
              <a:t>Interest deductions</a:t>
            </a:r>
          </a:p>
          <a:p>
            <a:pPr lvl="1"/>
            <a:r>
              <a:rPr lang="en-US" dirty="0" smtClean="0"/>
              <a:t>Depreciation deductions </a:t>
            </a:r>
            <a:endParaRPr lang="en-US" dirty="0"/>
          </a:p>
          <a:p>
            <a:pPr lvl="1"/>
            <a:r>
              <a:rPr lang="en-US" dirty="0" smtClean="0"/>
              <a:t>Tax credits</a:t>
            </a:r>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1</a:t>
            </a:fld>
            <a:endParaRPr lang="en-US" dirty="0"/>
          </a:p>
        </p:txBody>
      </p:sp>
    </p:spTree>
    <p:extLst>
      <p:ext uri="{BB962C8B-B14F-4D97-AF65-F5344CB8AC3E}">
        <p14:creationId xmlns:p14="http://schemas.microsoft.com/office/powerpoint/2010/main" val="2593290634"/>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MLP Corporate Subsidiary</a:t>
            </a:r>
            <a:endParaRPr lang="en-US" dirty="0"/>
          </a:p>
        </p:txBody>
      </p:sp>
      <p:sp>
        <p:nvSpPr>
          <p:cNvPr id="3" name="Content Placeholder 2"/>
          <p:cNvSpPr>
            <a:spLocks noGrp="1"/>
          </p:cNvSpPr>
          <p:nvPr>
            <p:ph idx="1"/>
          </p:nvPr>
        </p:nvSpPr>
        <p:spPr/>
        <p:txBody>
          <a:bodyPr/>
          <a:lstStyle/>
          <a:p>
            <a:r>
              <a:rPr lang="en-US" sz="2000" dirty="0" smtClean="0"/>
              <a:t>MLP’s corporate subsidiary would have interest deductions from the intercompany loan and from the project’s accelerated depreciation and tax credits</a:t>
            </a:r>
          </a:p>
          <a:p>
            <a:r>
              <a:rPr lang="en-US" sz="2000" dirty="0" smtClean="0"/>
              <a:t>At least for the five year depreciation period, the corporate subsidiary could shelter most or all of its income from tax.  Beyond five years:</a:t>
            </a:r>
          </a:p>
          <a:p>
            <a:pPr lvl="1"/>
            <a:r>
              <a:rPr lang="en-US" sz="2000" dirty="0" smtClean="0"/>
              <a:t>The corporate subsidiary would either need to acquire new projects that generate more tax benefits</a:t>
            </a:r>
          </a:p>
          <a:p>
            <a:pPr lvl="1"/>
            <a:r>
              <a:rPr lang="en-US" sz="2000" dirty="0" smtClean="0"/>
              <a:t>Rely on unused tax credits and deductions from the initial projects, or </a:t>
            </a:r>
          </a:p>
          <a:p>
            <a:pPr lvl="1"/>
            <a:r>
              <a:rPr lang="en-US" sz="2000" dirty="0" smtClean="0"/>
              <a:t>Start paying tax</a:t>
            </a:r>
          </a:p>
          <a:p>
            <a:r>
              <a:rPr lang="en-US" sz="2000" dirty="0" smtClean="0"/>
              <a:t>If the corporate subsidiary made distributions to the MLP, the unit holders in the MLP would have dividend income to the extent the corporate subsidiary had current or accumulated </a:t>
            </a:r>
            <a:r>
              <a:rPr lang="en-US" sz="2000" i="1" dirty="0" smtClean="0"/>
              <a:t>earnings and profits</a:t>
            </a:r>
            <a:r>
              <a:rPr lang="en-US" sz="2000" dirty="0" smtClean="0"/>
              <a:t> (E&amp;P)</a:t>
            </a:r>
            <a:endParaRPr lang="en-US" sz="2000" baseline="30000" dirty="0" smtClean="0"/>
          </a:p>
          <a:p>
            <a:endParaRPr lang="en-US" dirty="0" smtClean="0"/>
          </a:p>
          <a:p>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19</a:t>
            </a:fld>
            <a:endParaRPr lang="en-US" dirty="0"/>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 for MLPs and Renewable Energy</a:t>
            </a:r>
            <a:endParaRPr lang="en-US" dirty="0"/>
          </a:p>
        </p:txBody>
      </p:sp>
      <p:sp>
        <p:nvSpPr>
          <p:cNvPr id="3" name="Content Placeholder 2"/>
          <p:cNvSpPr>
            <a:spLocks noGrp="1"/>
          </p:cNvSpPr>
          <p:nvPr>
            <p:ph idx="1"/>
          </p:nvPr>
        </p:nvSpPr>
        <p:spPr>
          <a:xfrm>
            <a:off x="457200" y="1447800"/>
            <a:ext cx="8224838" cy="4808538"/>
          </a:xfrm>
        </p:spPr>
        <p:txBody>
          <a:bodyPr/>
          <a:lstStyle/>
          <a:p>
            <a:r>
              <a:rPr lang="en-US" sz="1500" dirty="0" smtClean="0"/>
              <a:t>The Union of Concerned Scientists estimated that MLPs </a:t>
            </a:r>
            <a:r>
              <a:rPr lang="en-US" sz="1600" dirty="0"/>
              <a:t>would reduce cost of wind energy production by </a:t>
            </a:r>
            <a:r>
              <a:rPr lang="en-US" sz="1600" dirty="0" smtClean="0"/>
              <a:t>“1.2 </a:t>
            </a:r>
            <a:r>
              <a:rPr lang="en-US" sz="1600" dirty="0"/>
              <a:t>cents per kwh, or </a:t>
            </a:r>
            <a:r>
              <a:rPr lang="en-US" sz="1600" dirty="0" smtClean="0"/>
              <a:t>about 40</a:t>
            </a:r>
            <a:r>
              <a:rPr lang="en-US" sz="1600" dirty="0"/>
              <a:t>% of </a:t>
            </a:r>
            <a:r>
              <a:rPr lang="en-US" sz="1600" dirty="0" smtClean="0"/>
              <a:t>the value of the PTC”</a:t>
            </a:r>
            <a:endParaRPr lang="en-US" sz="1500" dirty="0" smtClean="0"/>
          </a:p>
          <a:p>
            <a:pPr lvl="1"/>
            <a:r>
              <a:rPr lang="en-US" sz="1300" dirty="0" smtClean="0"/>
              <a:t>In 2012, First Wind estimated that MLPs would offer developers 25-30% of the benefits provided by PTCs</a:t>
            </a:r>
            <a:r>
              <a:rPr lang="en-US" sz="1400" baseline="30000" dirty="0" smtClean="0"/>
              <a:t> </a:t>
            </a:r>
            <a:r>
              <a:rPr lang="en-US" sz="1400" baseline="30000" dirty="0"/>
              <a:t>3</a:t>
            </a:r>
            <a:r>
              <a:rPr lang="en-US" sz="1400" dirty="0" smtClean="0"/>
              <a:t> </a:t>
            </a:r>
            <a:endParaRPr lang="en-US" sz="1300" dirty="0" smtClean="0"/>
          </a:p>
          <a:p>
            <a:r>
              <a:rPr lang="en-US" sz="1500" dirty="0" smtClean="0"/>
              <a:t>Senators Chris Coons (D-DE), Jerry Moran (R-KS), Sen. Portman (R-OH) and Lisa Murkowski (R-AK) are sponsoring a bill, the MLP Parity Act of 2013, to amend the MLP rules to make income from renewable energy projects “qualifying income”  </a:t>
            </a:r>
          </a:p>
          <a:p>
            <a:pPr lvl="1"/>
            <a:r>
              <a:rPr lang="en-US" sz="1500" dirty="0" smtClean="0"/>
              <a:t>Bill would not enable MLPs to act as tax equity investors because it does not amend the “passive activity loss” rules or the “at-risk” rules </a:t>
            </a:r>
          </a:p>
          <a:p>
            <a:pPr lvl="1"/>
            <a:r>
              <a:rPr lang="en-US" sz="1500" dirty="0" smtClean="0"/>
              <a:t>MLPs under this legislation would only be efficient with respect to providing cash equity or debt to renewable energy projects (i.e., MLPs would not be tax equity investors)</a:t>
            </a:r>
          </a:p>
          <a:p>
            <a:pPr lvl="1"/>
            <a:r>
              <a:rPr lang="en-US" sz="1500" dirty="0" smtClean="0"/>
              <a:t>Jt</a:t>
            </a:r>
            <a:r>
              <a:rPr lang="en-US" sz="1500" dirty="0"/>
              <a:t>. Committee on Taxation estimated that the bill would cost $307 million over 5 years and $1.3 billion over 10 </a:t>
            </a:r>
            <a:r>
              <a:rPr lang="en-US" sz="1500" dirty="0" smtClean="0"/>
              <a:t>years, </a:t>
            </a:r>
            <a:r>
              <a:rPr lang="en-US" sz="1500" dirty="0"/>
              <a:t>a fraction of the $10.1 billion estimated cost for wind and solar tax credits over 5 years the J. Ct. estimated in </a:t>
            </a:r>
            <a:r>
              <a:rPr lang="en-US" sz="1500" dirty="0" smtClean="0"/>
              <a:t>2012</a:t>
            </a:r>
          </a:p>
          <a:p>
            <a:r>
              <a:rPr lang="en-US" sz="1500" dirty="0" smtClean="0"/>
              <a:t>If the bill were enacted, it would permit MLPs efficiently to raise capital to act as sponsors or developers  </a:t>
            </a:r>
          </a:p>
          <a:p>
            <a:r>
              <a:rPr lang="en-US" sz="1500" dirty="0" smtClean="0"/>
              <a:t>MLP could then partner with tax equity investors to execute transactions that raise cash for the MLP and provide the tax equity investor with a stream of tax benefits and cash flow</a:t>
            </a:r>
          </a:p>
          <a:p>
            <a:endParaRPr lang="en-US" sz="1400"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20</a:t>
            </a:fld>
            <a:endParaRPr lang="en-US" dirty="0"/>
          </a:p>
        </p:txBody>
      </p:sp>
      <p:sp>
        <p:nvSpPr>
          <p:cNvPr id="5" name="TextBox 4"/>
          <p:cNvSpPr txBox="1"/>
          <p:nvPr/>
        </p:nvSpPr>
        <p:spPr>
          <a:xfrm>
            <a:off x="381000" y="5943600"/>
            <a:ext cx="8229600" cy="954107"/>
          </a:xfrm>
          <a:prstGeom prst="rect">
            <a:avLst/>
          </a:prstGeom>
          <a:noFill/>
        </p:spPr>
        <p:txBody>
          <a:bodyPr wrap="square" rtlCol="0">
            <a:spAutoFit/>
          </a:bodyPr>
          <a:lstStyle/>
          <a:p>
            <a:r>
              <a:rPr lang="en-US" sz="1200" baseline="30000" dirty="0" smtClean="0"/>
              <a:t>_______________</a:t>
            </a:r>
          </a:p>
          <a:p>
            <a:r>
              <a:rPr lang="en-US" sz="1200" baseline="30000" dirty="0" smtClean="0"/>
              <a:t>3</a:t>
            </a:r>
            <a:r>
              <a:rPr lang="en-US" sz="1200" dirty="0"/>
              <a:t> http://blog.ucsusa.org/master-limited-partnerships-mlps-lower-the-cost-of-renewable-energy-projects-512; http://www.mw-cleantechcapital.com/files/2013/11/BNA-Tax-Report.pdf</a:t>
            </a:r>
            <a:r>
              <a:rPr lang="en-US" sz="1200" dirty="0" smtClean="0"/>
              <a:t>; Copley, Michael, </a:t>
            </a:r>
            <a:r>
              <a:rPr lang="en-US" sz="1200" i="1" dirty="0" smtClean="0"/>
              <a:t>Questions linger over value of renewable energy MLP</a:t>
            </a:r>
            <a:r>
              <a:rPr lang="en-US" sz="1200" dirty="0" smtClean="0"/>
              <a:t>, </a:t>
            </a:r>
            <a:r>
              <a:rPr lang="en-US" sz="1200" cap="small" dirty="0" smtClean="0"/>
              <a:t>SNL Energy</a:t>
            </a:r>
            <a:r>
              <a:rPr lang="en-US" sz="1200" dirty="0" smtClean="0"/>
              <a:t>(August 30, 2013). </a:t>
            </a:r>
          </a:p>
          <a:p>
            <a:endParaRPr lang="en-US" sz="1200" dirty="0"/>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MLP With Tax Equity Investor if MLP Parity Act is Enacted</a:t>
            </a:r>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21</a:t>
            </a:fld>
            <a:endParaRPr lang="en-US" dirty="0"/>
          </a:p>
        </p:txBody>
      </p:sp>
      <p:grpSp>
        <p:nvGrpSpPr>
          <p:cNvPr id="2050" name="Group 2"/>
          <p:cNvGrpSpPr>
            <a:grpSpLocks noGrp="1"/>
          </p:cNvGrpSpPr>
          <p:nvPr/>
        </p:nvGrpSpPr>
        <p:grpSpPr bwMode="auto">
          <a:xfrm>
            <a:off x="457200" y="1295400"/>
            <a:ext cx="8224838" cy="5419782"/>
            <a:chOff x="1440" y="1956"/>
            <a:chExt cx="9360" cy="8164"/>
          </a:xfrm>
        </p:grpSpPr>
        <p:sp>
          <p:nvSpPr>
            <p:cNvPr id="2051" name="AutoShape 3"/>
            <p:cNvSpPr>
              <a:spLocks noChangeArrowheads="1"/>
            </p:cNvSpPr>
            <p:nvPr/>
          </p:nvSpPr>
          <p:spPr bwMode="auto">
            <a:xfrm>
              <a:off x="1440" y="1956"/>
              <a:ext cx="9360" cy="792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grpSp>
          <p:nvGrpSpPr>
            <p:cNvPr id="2052" name="Group 4"/>
            <p:cNvGrpSpPr>
              <a:grpSpLocks/>
            </p:cNvGrpSpPr>
            <p:nvPr/>
          </p:nvGrpSpPr>
          <p:grpSpPr bwMode="auto">
            <a:xfrm>
              <a:off x="1541" y="2183"/>
              <a:ext cx="7896" cy="7937"/>
              <a:chOff x="1541" y="2183"/>
              <a:chExt cx="7896" cy="7937"/>
            </a:xfrm>
          </p:grpSpPr>
          <p:sp>
            <p:nvSpPr>
              <p:cNvPr id="2053" name="Rectangle 5"/>
              <p:cNvSpPr>
                <a:spLocks noChangeArrowheads="1"/>
              </p:cNvSpPr>
              <p:nvPr/>
            </p:nvSpPr>
            <p:spPr bwMode="auto">
              <a:xfrm>
                <a:off x="7250" y="3678"/>
                <a:ext cx="2187" cy="826"/>
              </a:xfrm>
              <a:prstGeom prst="rect">
                <a:avLst/>
              </a:prstGeom>
              <a:solidFill>
                <a:srgbClr val="FFFFFF"/>
              </a:solidFill>
              <a:ln w="9525">
                <a:solidFill>
                  <a:srgbClr val="000000"/>
                </a:solidFill>
                <a:miter lim="800000"/>
                <a:headEnd/>
                <a:tailEnd/>
              </a:ln>
            </p:spPr>
            <p:txBody>
              <a:bodyPr vert="horz" wrap="square" lIns="0" tIns="45720" rIns="9144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Calibri" pitchFamily="34" charset="0"/>
                    <a:cs typeface="Arial" pitchFamily="34" charset="0"/>
                  </a:rPr>
                  <a:t>Tax Equity Investor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Calibri" pitchFamily="34" charset="0"/>
                    <a:cs typeface="Arial" pitchFamily="34" charset="0"/>
                  </a:rPr>
                  <a:t>Del. Corp.</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54" name="AutoShape 6"/>
              <p:cNvCxnSpPr>
                <a:cxnSpLocks noChangeShapeType="1"/>
                <a:stCxn id="2063" idx="4"/>
                <a:endCxn id="2065" idx="1"/>
              </p:cNvCxnSpPr>
              <p:nvPr/>
            </p:nvCxnSpPr>
            <p:spPr bwMode="auto">
              <a:xfrm>
                <a:off x="2455" y="3062"/>
                <a:ext cx="1699" cy="1182"/>
              </a:xfrm>
              <a:prstGeom prst="straightConnector1">
                <a:avLst/>
              </a:prstGeom>
              <a:noFill/>
              <a:ln w="9525">
                <a:solidFill>
                  <a:srgbClr val="000000"/>
                </a:solidFill>
                <a:round/>
                <a:headEnd/>
                <a:tailEnd/>
              </a:ln>
            </p:spPr>
          </p:cxnSp>
          <p:cxnSp>
            <p:nvCxnSpPr>
              <p:cNvPr id="2055" name="AutoShape 7"/>
              <p:cNvCxnSpPr>
                <a:cxnSpLocks noChangeShapeType="1"/>
              </p:cNvCxnSpPr>
              <p:nvPr/>
            </p:nvCxnSpPr>
            <p:spPr bwMode="auto">
              <a:xfrm>
                <a:off x="4822" y="5285"/>
                <a:ext cx="861" cy="1511"/>
              </a:xfrm>
              <a:prstGeom prst="straightConnector1">
                <a:avLst/>
              </a:prstGeom>
              <a:noFill/>
              <a:ln w="9525">
                <a:solidFill>
                  <a:srgbClr val="000000"/>
                </a:solidFill>
                <a:round/>
                <a:headEnd/>
                <a:tailEnd/>
              </a:ln>
            </p:spPr>
          </p:cxnSp>
          <p:cxnSp>
            <p:nvCxnSpPr>
              <p:cNvPr id="2056" name="AutoShape 8"/>
              <p:cNvCxnSpPr>
                <a:cxnSpLocks noChangeShapeType="1"/>
                <a:stCxn id="2065" idx="5"/>
                <a:endCxn id="2062" idx="4"/>
              </p:cNvCxnSpPr>
              <p:nvPr/>
            </p:nvCxnSpPr>
            <p:spPr bwMode="auto">
              <a:xfrm flipV="1">
                <a:off x="5450" y="3062"/>
                <a:ext cx="1701" cy="1182"/>
              </a:xfrm>
              <a:prstGeom prst="straightConnector1">
                <a:avLst/>
              </a:prstGeom>
              <a:noFill/>
              <a:ln w="9525">
                <a:solidFill>
                  <a:srgbClr val="000000"/>
                </a:solidFill>
                <a:round/>
                <a:headEnd/>
                <a:tailEnd/>
              </a:ln>
            </p:spPr>
          </p:cxnSp>
          <p:cxnSp>
            <p:nvCxnSpPr>
              <p:cNvPr id="2057" name="AutoShape 9"/>
              <p:cNvCxnSpPr>
                <a:cxnSpLocks noChangeShapeType="1"/>
                <a:stCxn id="2053" idx="2"/>
                <a:endCxn id="2060" idx="5"/>
              </p:cNvCxnSpPr>
              <p:nvPr/>
            </p:nvCxnSpPr>
            <p:spPr bwMode="auto">
              <a:xfrm flipH="1">
                <a:off x="7251" y="4504"/>
                <a:ext cx="1093" cy="2388"/>
              </a:xfrm>
              <a:prstGeom prst="straightConnector1">
                <a:avLst/>
              </a:prstGeom>
              <a:noFill/>
              <a:ln w="9525">
                <a:solidFill>
                  <a:srgbClr val="000000"/>
                </a:solidFill>
                <a:round/>
                <a:headEnd/>
                <a:tailEnd/>
              </a:ln>
            </p:spPr>
          </p:cxnSp>
          <p:cxnSp>
            <p:nvCxnSpPr>
              <p:cNvPr id="2058" name="AutoShape 10"/>
              <p:cNvCxnSpPr>
                <a:cxnSpLocks noChangeShapeType="1"/>
              </p:cNvCxnSpPr>
              <p:nvPr/>
            </p:nvCxnSpPr>
            <p:spPr bwMode="auto">
              <a:xfrm flipH="1" flipV="1">
                <a:off x="6556" y="8169"/>
                <a:ext cx="2" cy="726"/>
              </a:xfrm>
              <a:prstGeom prst="straightConnector1">
                <a:avLst/>
              </a:prstGeom>
              <a:noFill/>
              <a:ln w="9525">
                <a:solidFill>
                  <a:srgbClr val="000000"/>
                </a:solidFill>
                <a:round/>
                <a:headEnd/>
                <a:tailEnd/>
              </a:ln>
            </p:spPr>
          </p:cxnSp>
          <p:grpSp>
            <p:nvGrpSpPr>
              <p:cNvPr id="2059" name="Group 11"/>
              <p:cNvGrpSpPr>
                <a:grpSpLocks/>
              </p:cNvGrpSpPr>
              <p:nvPr/>
            </p:nvGrpSpPr>
            <p:grpSpPr bwMode="auto">
              <a:xfrm>
                <a:off x="4909" y="5628"/>
                <a:ext cx="3122" cy="2541"/>
                <a:chOff x="4140" y="9321"/>
                <a:chExt cx="3122" cy="2310"/>
              </a:xfrm>
            </p:grpSpPr>
            <p:sp>
              <p:nvSpPr>
                <p:cNvPr id="2060" name="AutoShape 12"/>
                <p:cNvSpPr>
                  <a:spLocks noChangeArrowheads="1"/>
                </p:cNvSpPr>
                <p:nvPr/>
              </p:nvSpPr>
              <p:spPr bwMode="auto">
                <a:xfrm>
                  <a:off x="4140" y="9321"/>
                  <a:ext cx="3122" cy="2295"/>
                </a:xfrm>
                <a:prstGeom prst="triangle">
                  <a:avLst>
                    <a:gd name="adj" fmla="val 50000"/>
                  </a:avLst>
                </a:prstGeom>
                <a:noFill/>
                <a:ln w="9525">
                  <a:solidFill>
                    <a:srgbClr val="000000"/>
                  </a:solidFill>
                  <a:miter lim="800000"/>
                  <a:headEnd/>
                  <a:tailEnd/>
                </a:ln>
              </p:spPr>
              <p:txBody>
                <a:bodyPr vert="horz" wrap="square" lIns="0" tIns="0" rIns="9144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Calibri" pitchFamily="34" charset="0"/>
                      <a:cs typeface="Arial" pitchFamily="34" charset="0"/>
                    </a:rPr>
                    <a:t>PTC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Calibri" pitchFamily="34" charset="0"/>
                      <a:cs typeface="Arial" pitchFamily="34" charset="0"/>
                    </a:rPr>
                    <a:t>“Flip Partnership”</a:t>
                  </a:r>
                  <a:r>
                    <a:rPr kumimoji="0" lang="en-US" sz="1000" b="0" i="0" u="none" strike="noStrike" cap="none" normalizeH="0" baseline="0" dirty="0" smtClean="0">
                      <a:ln>
                        <a:noFill/>
                      </a:ln>
                      <a:solidFill>
                        <a:schemeClr val="tx1"/>
                      </a:solidFill>
                      <a:effectLst/>
                      <a:latin typeface="Times New Roman" pitchFamily="18" charset="0"/>
                      <a:cs typeface="Arial" pitchFamily="34" charset="0"/>
                    </a:rPr>
                    <a:t/>
                  </a:r>
                  <a:br>
                    <a:rPr kumimoji="0" lang="en-US" sz="1000" b="0" i="0" u="none" strike="noStrike" cap="none" normalizeH="0" baseline="0" dirty="0" smtClean="0">
                      <a:ln>
                        <a:noFill/>
                      </a:ln>
                      <a:solidFill>
                        <a:schemeClr val="tx1"/>
                      </a:solidFill>
                      <a:effectLst/>
                      <a:latin typeface="Times New Roman" pitchFamily="18" charset="0"/>
                      <a:cs typeface="Arial" pitchFamily="34" charset="0"/>
                    </a:rPr>
                  </a:br>
                  <a:r>
                    <a:rPr kumimoji="0" lang="en-US" sz="1000" b="0" i="0" u="none" strike="noStrike" cap="none" normalizeH="0" baseline="0" dirty="0" smtClean="0">
                      <a:ln>
                        <a:noFill/>
                      </a:ln>
                      <a:solidFill>
                        <a:schemeClr val="tx1"/>
                      </a:solidFill>
                      <a:effectLst/>
                      <a:latin typeface="Calibri" pitchFamily="34" charset="0"/>
                      <a:cs typeface="Arial" pitchFamily="34" charset="0"/>
                    </a:rPr>
                    <a:t>Analogizing Rev. Proc. 2007-65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1" name="Text Box 13"/>
                <p:cNvSpPr txBox="1">
                  <a:spLocks noChangeArrowheads="1"/>
                </p:cNvSpPr>
                <p:nvPr/>
              </p:nvSpPr>
              <p:spPr bwMode="auto">
                <a:xfrm>
                  <a:off x="4226" y="11306"/>
                  <a:ext cx="1065" cy="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dirty="0" smtClean="0">
                      <a:ln>
                        <a:noFill/>
                      </a:ln>
                      <a:solidFill>
                        <a:schemeClr val="tx1"/>
                      </a:solidFill>
                      <a:effectLst/>
                      <a:latin typeface="Calibri" pitchFamily="34" charset="0"/>
                      <a:cs typeface="Arial" pitchFamily="34" charset="0"/>
                    </a:rPr>
                    <a:t>Del. LLC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062" name="Oval 14"/>
              <p:cNvSpPr>
                <a:spLocks noChangeArrowheads="1"/>
              </p:cNvSpPr>
              <p:nvPr/>
            </p:nvSpPr>
            <p:spPr bwMode="auto">
              <a:xfrm>
                <a:off x="6237" y="2183"/>
                <a:ext cx="1827" cy="879"/>
              </a:xfrm>
              <a:prstGeom prst="ellipse">
                <a:avLst/>
              </a:prstGeom>
              <a:solidFill>
                <a:srgbClr val="FFFFFF"/>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Calibri" pitchFamily="34" charset="0"/>
                    <a:cs typeface="Arial" pitchFamily="34" charset="0"/>
                  </a:rPr>
                  <a:t>Public Unit Holders*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3" name="Oval 15"/>
              <p:cNvSpPr>
                <a:spLocks noChangeArrowheads="1"/>
              </p:cNvSpPr>
              <p:nvPr/>
            </p:nvSpPr>
            <p:spPr bwMode="auto">
              <a:xfrm>
                <a:off x="1541" y="2183"/>
                <a:ext cx="1827" cy="879"/>
              </a:xfrm>
              <a:prstGeom prst="ellipse">
                <a:avLst/>
              </a:prstGeom>
              <a:solidFill>
                <a:srgbClr val="FFFFFF"/>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Calibri" pitchFamily="34" charset="0"/>
                    <a:cs typeface="Arial" pitchFamily="34" charset="0"/>
                  </a:rPr>
                  <a:t>Management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064" name="Group 16"/>
              <p:cNvGrpSpPr>
                <a:grpSpLocks/>
              </p:cNvGrpSpPr>
              <p:nvPr/>
            </p:nvGrpSpPr>
            <p:grpSpPr bwMode="auto">
              <a:xfrm>
                <a:off x="3506" y="3189"/>
                <a:ext cx="2592" cy="2117"/>
                <a:chOff x="5000" y="7336"/>
                <a:chExt cx="2592" cy="2116"/>
              </a:xfrm>
            </p:grpSpPr>
            <p:sp>
              <p:nvSpPr>
                <p:cNvPr id="2065" name="AutoShape 17"/>
                <p:cNvSpPr>
                  <a:spLocks noChangeArrowheads="1"/>
                </p:cNvSpPr>
                <p:nvPr/>
              </p:nvSpPr>
              <p:spPr bwMode="auto">
                <a:xfrm>
                  <a:off x="5000" y="7336"/>
                  <a:ext cx="2592" cy="2109"/>
                </a:xfrm>
                <a:prstGeom prst="triangle">
                  <a:avLst>
                    <a:gd name="adj" fmla="val 50000"/>
                  </a:avLst>
                </a:prstGeom>
                <a:noFill/>
                <a:ln w="9525">
                  <a:solidFill>
                    <a:srgbClr val="000000"/>
                  </a:solidFill>
                  <a:miter lim="800000"/>
                  <a:headEnd/>
                  <a:tailEnd/>
                </a:ln>
              </p:spPr>
              <p:txBody>
                <a:bodyPr vert="horz" wrap="square" lIns="0" tIns="0" rIns="9144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Calibri" pitchFamily="34" charset="0"/>
                      <a:cs typeface="Arial" pitchFamily="34" charset="0"/>
                    </a:rPr>
                    <a:t>MLP</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6" name="Text Box 18"/>
                <p:cNvSpPr txBox="1">
                  <a:spLocks noChangeArrowheads="1"/>
                </p:cNvSpPr>
                <p:nvPr/>
              </p:nvSpPr>
              <p:spPr bwMode="auto">
                <a:xfrm>
                  <a:off x="5057" y="9127"/>
                  <a:ext cx="1065" cy="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dirty="0" smtClean="0">
                      <a:ln>
                        <a:noFill/>
                      </a:ln>
                      <a:solidFill>
                        <a:schemeClr val="tx1"/>
                      </a:solidFill>
                      <a:effectLst/>
                      <a:latin typeface="Calibri" pitchFamily="34" charset="0"/>
                      <a:cs typeface="Arial" pitchFamily="34" charset="0"/>
                    </a:rPr>
                    <a:t>Del. LLC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pic>
            <p:nvPicPr>
              <p:cNvPr id="2067" name="Picture 19" descr="wind"/>
              <p:cNvPicPr>
                <a:picLocks noChangeAspect="1" noChangeArrowheads="1"/>
              </p:cNvPicPr>
              <p:nvPr/>
            </p:nvPicPr>
            <p:blipFill>
              <a:blip r:embed="rId2" cstate="print"/>
              <a:srcRect/>
              <a:stretch>
                <a:fillRect/>
              </a:stretch>
            </p:blipFill>
            <p:spPr bwMode="auto">
              <a:xfrm>
                <a:off x="5949" y="8513"/>
                <a:ext cx="1067" cy="1607"/>
              </a:xfrm>
              <a:prstGeom prst="rect">
                <a:avLst/>
              </a:prstGeom>
              <a:noFill/>
            </p:spPr>
          </p:pic>
        </p:grpSp>
      </p:grpSp>
      <p:sp>
        <p:nvSpPr>
          <p:cNvPr id="25" name="TextBox 24"/>
          <p:cNvSpPr txBox="1"/>
          <p:nvPr/>
        </p:nvSpPr>
        <p:spPr>
          <a:xfrm>
            <a:off x="304800" y="5334000"/>
            <a:ext cx="1752600" cy="1384995"/>
          </a:xfrm>
          <a:prstGeom prst="rect">
            <a:avLst/>
          </a:prstGeom>
          <a:noFill/>
        </p:spPr>
        <p:txBody>
          <a:bodyPr wrap="square" rtlCol="0">
            <a:spAutoFit/>
          </a:bodyPr>
          <a:lstStyle/>
          <a:p>
            <a:r>
              <a:rPr lang="en-US" sz="1200" dirty="0" smtClean="0"/>
              <a:t>*An ITC deal would present “recapture” problems for unit holders that sold in first 5 –yrs but the recapture amount would be de minimis</a:t>
            </a:r>
            <a:endParaRPr lang="en-US" sz="1200" dirty="0"/>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MLP Legislative Change – Improve Secondary Market for Renewables Projects</a:t>
            </a:r>
            <a:endParaRPr lang="en-US" dirty="0"/>
          </a:p>
        </p:txBody>
      </p:sp>
      <p:sp>
        <p:nvSpPr>
          <p:cNvPr id="3" name="Content Placeholder 2"/>
          <p:cNvSpPr>
            <a:spLocks noGrp="1"/>
          </p:cNvSpPr>
          <p:nvPr>
            <p:ph idx="1"/>
          </p:nvPr>
        </p:nvSpPr>
        <p:spPr/>
        <p:txBody>
          <a:bodyPr/>
          <a:lstStyle/>
          <a:p>
            <a:r>
              <a:rPr lang="en-US" dirty="0" smtClean="0"/>
              <a:t>MLPs could purchase existing projects that had already generated their tax credits for their original owner  </a:t>
            </a:r>
          </a:p>
          <a:p>
            <a:pPr lvl="1"/>
            <a:r>
              <a:rPr lang="en-US" dirty="0" smtClean="0"/>
              <a:t>For investment tax credit projects, this would be after the five-year recapture period</a:t>
            </a:r>
          </a:p>
          <a:p>
            <a:pPr lvl="1"/>
            <a:r>
              <a:rPr lang="en-US" dirty="0" smtClean="0"/>
              <a:t>For production tax credit projects, it would be after the ten-year credit period</a:t>
            </a:r>
          </a:p>
          <a:p>
            <a:pPr>
              <a:buNone/>
            </a:pPr>
            <a:endParaRPr lang="en-US" dirty="0" smtClean="0"/>
          </a:p>
          <a:p>
            <a:endParaRPr lang="en-US" dirty="0" smtClean="0"/>
          </a:p>
          <a:p>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22</a:t>
            </a:fld>
            <a:endParaRPr lang="en-US" dirty="0"/>
          </a:p>
        </p:txBody>
      </p:sp>
      <p:pic>
        <p:nvPicPr>
          <p:cNvPr id="17410" name="Picture 2" descr="https://encrypted-tbn2.gstatic.com/images?q=tbn:ANd9GcTkgtGTQHTTbLYBTDLGDbdzAh746uEHoVcVs4V5xlZxR_0VVVSq"/>
          <p:cNvPicPr>
            <a:picLocks noChangeAspect="1" noChangeArrowheads="1"/>
          </p:cNvPicPr>
          <p:nvPr/>
        </p:nvPicPr>
        <p:blipFill>
          <a:blip r:embed="rId2" cstate="print"/>
          <a:srcRect/>
          <a:stretch>
            <a:fillRect/>
          </a:stretch>
        </p:blipFill>
        <p:spPr bwMode="auto">
          <a:xfrm>
            <a:off x="609600" y="3276600"/>
            <a:ext cx="3664261" cy="2438400"/>
          </a:xfrm>
          <a:prstGeom prst="rect">
            <a:avLst/>
          </a:prstGeom>
          <a:noFill/>
        </p:spPr>
      </p:pic>
      <p:pic>
        <p:nvPicPr>
          <p:cNvPr id="17412" name="Picture 4" descr="http://www.solarfeeds.com/wp-content/uploads/solar-industry-double1.jpg">
            <a:hlinkClick r:id="rId3"/>
          </p:cNvPr>
          <p:cNvPicPr>
            <a:picLocks noChangeAspect="1" noChangeArrowheads="1"/>
          </p:cNvPicPr>
          <p:nvPr/>
        </p:nvPicPr>
        <p:blipFill>
          <a:blip r:embed="rId4" cstate="print"/>
          <a:srcRect/>
          <a:stretch>
            <a:fillRect/>
          </a:stretch>
        </p:blipFill>
        <p:spPr bwMode="auto">
          <a:xfrm>
            <a:off x="4495800" y="3276600"/>
            <a:ext cx="3849510" cy="2445573"/>
          </a:xfrm>
          <a:prstGeom prst="rect">
            <a:avLst/>
          </a:prstGeom>
          <a:noFill/>
        </p:spPr>
      </p:pic>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MLP Legislative Change – Technical Issues</a:t>
            </a:r>
            <a:endParaRPr lang="en-US" dirty="0"/>
          </a:p>
        </p:txBody>
      </p:sp>
      <p:sp>
        <p:nvSpPr>
          <p:cNvPr id="3" name="Content Placeholder 2"/>
          <p:cNvSpPr>
            <a:spLocks noGrp="1"/>
          </p:cNvSpPr>
          <p:nvPr>
            <p:ph idx="1"/>
          </p:nvPr>
        </p:nvSpPr>
        <p:spPr>
          <a:xfrm>
            <a:off x="304800" y="1447800"/>
            <a:ext cx="8224838" cy="4808538"/>
          </a:xfrm>
        </p:spPr>
        <p:txBody>
          <a:bodyPr/>
          <a:lstStyle/>
          <a:p>
            <a:r>
              <a:rPr lang="en-US" sz="2000" dirty="0" smtClean="0"/>
              <a:t>Equipment Leasing is not Covered</a:t>
            </a:r>
          </a:p>
          <a:p>
            <a:pPr lvl="1"/>
            <a:r>
              <a:rPr lang="en-US" sz="2000" dirty="0" smtClean="0"/>
              <a:t>The MLP bill does not include income from leasing renewable energy equipment to count as “qualifying income”</a:t>
            </a:r>
          </a:p>
          <a:p>
            <a:pPr lvl="2"/>
            <a:r>
              <a:rPr lang="en-US" sz="2000" dirty="0" smtClean="0"/>
              <a:t>Big issue for residential solar where the typical transaction is a lease</a:t>
            </a:r>
          </a:p>
          <a:p>
            <a:pPr lvl="1"/>
            <a:r>
              <a:rPr lang="en-US" sz="2000" dirty="0" smtClean="0"/>
              <a:t>SEIA may lobby to have this fixed</a:t>
            </a:r>
          </a:p>
          <a:p>
            <a:pPr lvl="0">
              <a:defRPr/>
            </a:pPr>
            <a:r>
              <a:rPr lang="en-US" sz="2000" dirty="0" smtClean="0"/>
              <a:t>If the MLP had “tax-exempt” partners (</a:t>
            </a:r>
            <a:r>
              <a:rPr lang="en-US" sz="2000" i="1" dirty="0" smtClean="0"/>
              <a:t>i.e.</a:t>
            </a:r>
            <a:r>
              <a:rPr lang="en-US" sz="2000" dirty="0" smtClean="0"/>
              <a:t>, shareholders), and the typical structure of incentive profits sharing with management (</a:t>
            </a:r>
            <a:r>
              <a:rPr lang="en-US" sz="2000" i="1" dirty="0" smtClean="0"/>
              <a:t>i.e.</a:t>
            </a:r>
            <a:r>
              <a:rPr lang="en-US" sz="2000" dirty="0" smtClean="0"/>
              <a:t>, not a “straight-up” partnership), it would raise certain complexities for the tax equity investor’s eligibility to utilize fully accelerated depreciation and investment tax credits</a:t>
            </a:r>
            <a:r>
              <a:rPr lang="en-US" sz="1400" baseline="30000" dirty="0"/>
              <a:t>4</a:t>
            </a:r>
            <a:r>
              <a:rPr lang="en-US" sz="2000" dirty="0" smtClean="0"/>
              <a:t>   </a:t>
            </a:r>
          </a:p>
          <a:p>
            <a:pPr lvl="1">
              <a:defRPr/>
            </a:pPr>
            <a:r>
              <a:rPr lang="en-US" dirty="0" smtClean="0"/>
              <a:t>The structure above assumes any tax-exempt and any foreign partners of the MLP hold their interests through a domestic corporation</a:t>
            </a:r>
          </a:p>
          <a:p>
            <a:pPr lvl="1">
              <a:defRPr/>
            </a:pPr>
            <a:r>
              <a:rPr lang="en-US" dirty="0"/>
              <a:t>With </a:t>
            </a:r>
            <a:r>
              <a:rPr lang="en-US" dirty="0" smtClean="0"/>
              <a:t>respect to the tax-exempt partners, the domestic corporation must elect to treat any dividends, interest or gain earned by the tax-exempt partners as “unrelated business taxable income.”</a:t>
            </a:r>
            <a:r>
              <a:rPr lang="en-US" sz="1400" baseline="30000" dirty="0">
                <a:ea typeface="+mn-ea"/>
              </a:rPr>
              <a:t>5</a:t>
            </a:r>
            <a:endParaRPr lang="en-US" dirty="0" smtClean="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23</a:t>
            </a:fld>
            <a:endParaRPr lang="en-US" dirty="0"/>
          </a:p>
        </p:txBody>
      </p:sp>
      <p:sp>
        <p:nvSpPr>
          <p:cNvPr id="6" name="TextBox 5"/>
          <p:cNvSpPr txBox="1"/>
          <p:nvPr/>
        </p:nvSpPr>
        <p:spPr>
          <a:xfrm>
            <a:off x="0" y="6273225"/>
            <a:ext cx="8229600" cy="892552"/>
          </a:xfrm>
          <a:prstGeom prst="rect">
            <a:avLst/>
          </a:prstGeom>
          <a:noFill/>
        </p:spPr>
        <p:txBody>
          <a:bodyPr wrap="square" rtlCol="0">
            <a:spAutoFit/>
          </a:bodyPr>
          <a:lstStyle/>
          <a:p>
            <a:r>
              <a:rPr lang="en-US" sz="1200" baseline="30000" dirty="0" smtClean="0"/>
              <a:t>_______________</a:t>
            </a:r>
          </a:p>
          <a:p>
            <a:r>
              <a:rPr lang="en-US" sz="1200" baseline="30000" dirty="0"/>
              <a:t>4</a:t>
            </a:r>
            <a:r>
              <a:rPr lang="en-US" sz="1200" baseline="30000" dirty="0" smtClean="0"/>
              <a:t> </a:t>
            </a:r>
            <a:r>
              <a:rPr lang="en-US" sz="1200" dirty="0" smtClean="0"/>
              <a:t>§§ 50(b)(4)(A), 168(h)(6).</a:t>
            </a:r>
          </a:p>
          <a:p>
            <a:pPr marL="0" lvl="1"/>
            <a:r>
              <a:rPr lang="en-US" sz="1200" baseline="30000" dirty="0"/>
              <a:t>5</a:t>
            </a:r>
            <a:r>
              <a:rPr lang="en-US" sz="1200" baseline="30000" dirty="0" smtClean="0"/>
              <a:t> </a:t>
            </a:r>
            <a:r>
              <a:rPr lang="en-US" sz="1200" dirty="0" smtClean="0"/>
              <a:t>§ </a:t>
            </a:r>
            <a:r>
              <a:rPr lang="en-US" sz="1200" dirty="0"/>
              <a:t>168(h)(6)(F)(ii) </a:t>
            </a:r>
            <a:r>
              <a:rPr lang="en-US" sz="1200" dirty="0" smtClean="0"/>
              <a:t>(See </a:t>
            </a:r>
            <a:r>
              <a:rPr lang="en-US" sz="1200" dirty="0"/>
              <a:t>possible exception in §168 (h)(6)(F)(iii)(I</a:t>
            </a:r>
            <a:r>
              <a:rPr lang="en-US" sz="1200" dirty="0" smtClean="0"/>
              <a:t>))</a:t>
            </a:r>
            <a:endParaRPr lang="en-US" sz="1200" dirty="0"/>
          </a:p>
          <a:p>
            <a:endParaRPr lang="en-US" sz="1200" baseline="30000" dirty="0"/>
          </a:p>
          <a:p>
            <a:endParaRPr lang="en-US" sz="1200" dirty="0"/>
          </a:p>
        </p:txBody>
      </p:sp>
    </p:spTree>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REIT Overview</a:t>
            </a:r>
            <a:endParaRPr lang="en-US" dirty="0"/>
          </a:p>
        </p:txBody>
      </p:sp>
      <p:sp>
        <p:nvSpPr>
          <p:cNvPr id="3" name="Content Placeholder 2"/>
          <p:cNvSpPr>
            <a:spLocks noGrp="1"/>
          </p:cNvSpPr>
          <p:nvPr>
            <p:ph idx="1"/>
          </p:nvPr>
        </p:nvSpPr>
        <p:spPr/>
        <p:txBody>
          <a:bodyPr/>
          <a:lstStyle/>
          <a:p>
            <a:r>
              <a:rPr lang="en-US" dirty="0" smtClean="0"/>
              <a:t>Real Estate Investment Trust (“REIT”)</a:t>
            </a:r>
          </a:p>
          <a:p>
            <a:r>
              <a:rPr lang="en-US" dirty="0" smtClean="0"/>
              <a:t>Can be publicly traded or closely held</a:t>
            </a:r>
          </a:p>
          <a:p>
            <a:r>
              <a:rPr lang="en-US" dirty="0" smtClean="0"/>
              <a:t>Vehicle to raise public equity with a single layer of tax</a:t>
            </a:r>
          </a:p>
          <a:p>
            <a:r>
              <a:rPr lang="en-US" dirty="0" smtClean="0"/>
              <a:t>Taxed generally as a C-corporation but gets a tax deduction for paying dividends to its shareholders</a:t>
            </a:r>
          </a:p>
          <a:p>
            <a:r>
              <a:rPr lang="en-US" dirty="0" smtClean="0"/>
              <a:t>Under detailed tests described below, most of assets must be real estate or mortgages secured by real estate</a:t>
            </a:r>
          </a:p>
          <a:p>
            <a:r>
              <a:rPr lang="en-US" dirty="0" smtClean="0"/>
              <a:t>Must dividend 90% of its taxable income</a:t>
            </a:r>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24</a:t>
            </a:fld>
            <a:endParaRPr lang="en-US" dirty="0"/>
          </a:p>
        </p:txBody>
      </p:sp>
    </p:spTree>
    <p:extLst>
      <p:ext uri="{BB962C8B-B14F-4D97-AF65-F5344CB8AC3E}">
        <p14:creationId xmlns:p14="http://schemas.microsoft.com/office/powerpoint/2010/main" val="2380367020"/>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IRS’s Expansion of REIT Asset Classes</a:t>
            </a:r>
          </a:p>
        </p:txBody>
      </p:sp>
      <p:sp>
        <p:nvSpPr>
          <p:cNvPr id="3" name="Rectangle 2"/>
          <p:cNvSpPr/>
          <p:nvPr/>
        </p:nvSpPr>
        <p:spPr>
          <a:xfrm>
            <a:off x="393129" y="5707380"/>
            <a:ext cx="7543800" cy="338554"/>
          </a:xfrm>
          <a:prstGeom prst="rect">
            <a:avLst/>
          </a:prstGeom>
        </p:spPr>
        <p:txBody>
          <a:bodyPr wrap="square">
            <a:spAutoFit/>
          </a:bodyPr>
          <a:lstStyle/>
          <a:p>
            <a:r>
              <a:rPr lang="en-US" sz="1600" dirty="0"/>
              <a:t>Sources: Feldman et al. (2012), and </a:t>
            </a:r>
            <a:r>
              <a:rPr lang="en-US" sz="1600" dirty="0" smtClean="0"/>
              <a:t>NAREIT (</a:t>
            </a:r>
            <a:r>
              <a:rPr lang="en-US" sz="1600" dirty="0"/>
              <a:t>2013)</a:t>
            </a:r>
          </a:p>
        </p:txBody>
      </p:sp>
      <p:grpSp>
        <p:nvGrpSpPr>
          <p:cNvPr id="31" name="Group 30"/>
          <p:cNvGrpSpPr/>
          <p:nvPr/>
        </p:nvGrpSpPr>
        <p:grpSpPr>
          <a:xfrm>
            <a:off x="6350" y="2894231"/>
            <a:ext cx="9194800" cy="2514600"/>
            <a:chOff x="6350" y="1905000"/>
            <a:chExt cx="9194800" cy="2514600"/>
          </a:xfrm>
        </p:grpSpPr>
        <p:sp>
          <p:nvSpPr>
            <p:cNvPr id="7" name="Rectangle 6"/>
            <p:cNvSpPr/>
            <p:nvPr/>
          </p:nvSpPr>
          <p:spPr>
            <a:xfrm>
              <a:off x="6350" y="1905000"/>
              <a:ext cx="9137650" cy="2514600"/>
            </a:xfrm>
            <a:prstGeom prst="rect">
              <a:avLst/>
            </a:prstGeom>
            <a:solidFill>
              <a:srgbClr val="004A82"/>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p:cNvGrpSpPr/>
            <p:nvPr/>
          </p:nvGrpSpPr>
          <p:grpSpPr>
            <a:xfrm>
              <a:off x="47495" y="2950723"/>
              <a:ext cx="8010144" cy="412748"/>
              <a:chOff x="47495" y="2950723"/>
              <a:chExt cx="8010144" cy="412748"/>
            </a:xfrm>
          </p:grpSpPr>
          <p:cxnSp>
            <p:nvCxnSpPr>
              <p:cNvPr id="8" name="Straight Arrow Connector 7"/>
              <p:cNvCxnSpPr/>
              <p:nvPr/>
            </p:nvCxnSpPr>
            <p:spPr>
              <a:xfrm>
                <a:off x="47495" y="3178969"/>
                <a:ext cx="8010144" cy="0"/>
              </a:xfrm>
              <a:prstGeom prst="straightConnector1">
                <a:avLst/>
              </a:prstGeom>
              <a:ln w="57150">
                <a:solidFill>
                  <a:srgbClr val="00B0F0"/>
                </a:solidFill>
                <a:tailEnd type="arrow"/>
              </a:ln>
            </p:spPr>
            <p:style>
              <a:lnRef idx="1">
                <a:schemeClr val="accent5"/>
              </a:lnRef>
              <a:fillRef idx="0">
                <a:schemeClr val="accent5"/>
              </a:fillRef>
              <a:effectRef idx="0">
                <a:schemeClr val="accent5"/>
              </a:effectRef>
              <a:fontRef idx="minor">
                <a:schemeClr val="tx1"/>
              </a:fontRef>
            </p:style>
          </p:cxnSp>
          <p:sp>
            <p:nvSpPr>
              <p:cNvPr id="9" name="Oval 8"/>
              <p:cNvSpPr/>
              <p:nvPr/>
            </p:nvSpPr>
            <p:spPr>
              <a:xfrm>
                <a:off x="134815" y="2950723"/>
                <a:ext cx="548640" cy="41148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smtClean="0"/>
                  <a:t>1960</a:t>
                </a:r>
                <a:endParaRPr lang="en-US" sz="900" b="1" dirty="0"/>
              </a:p>
            </p:txBody>
          </p:sp>
          <p:sp>
            <p:nvSpPr>
              <p:cNvPr id="10" name="Oval 9"/>
              <p:cNvSpPr/>
              <p:nvPr/>
            </p:nvSpPr>
            <p:spPr>
              <a:xfrm>
                <a:off x="780215" y="2950723"/>
                <a:ext cx="548640" cy="41148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smtClean="0"/>
                  <a:t>1969</a:t>
                </a:r>
                <a:endParaRPr lang="en-US" sz="900" b="1" dirty="0"/>
              </a:p>
            </p:txBody>
          </p:sp>
          <p:sp>
            <p:nvSpPr>
              <p:cNvPr id="11" name="Oval 10"/>
              <p:cNvSpPr/>
              <p:nvPr/>
            </p:nvSpPr>
            <p:spPr>
              <a:xfrm>
                <a:off x="1425615" y="2950723"/>
                <a:ext cx="548640" cy="41148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smtClean="0"/>
                  <a:t>1970</a:t>
                </a:r>
                <a:endParaRPr lang="en-US" sz="900" b="1" dirty="0"/>
              </a:p>
            </p:txBody>
          </p:sp>
          <p:sp>
            <p:nvSpPr>
              <p:cNvPr id="12" name="Oval 11"/>
              <p:cNvSpPr/>
              <p:nvPr/>
            </p:nvSpPr>
            <p:spPr>
              <a:xfrm>
                <a:off x="2071015" y="2950723"/>
                <a:ext cx="548640" cy="41148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smtClean="0"/>
                  <a:t>1971</a:t>
                </a:r>
                <a:endParaRPr lang="en-US" sz="900" b="1" dirty="0"/>
              </a:p>
            </p:txBody>
          </p:sp>
          <p:sp>
            <p:nvSpPr>
              <p:cNvPr id="13" name="Oval 12"/>
              <p:cNvSpPr/>
              <p:nvPr/>
            </p:nvSpPr>
            <p:spPr>
              <a:xfrm>
                <a:off x="2716415" y="2950723"/>
                <a:ext cx="548640" cy="41148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smtClean="0"/>
                  <a:t>1975</a:t>
                </a:r>
                <a:endParaRPr lang="en-US" sz="900" b="1" dirty="0"/>
              </a:p>
            </p:txBody>
          </p:sp>
          <p:sp>
            <p:nvSpPr>
              <p:cNvPr id="14" name="Oval 13"/>
              <p:cNvSpPr/>
              <p:nvPr/>
            </p:nvSpPr>
            <p:spPr>
              <a:xfrm>
                <a:off x="3361815" y="2950723"/>
                <a:ext cx="548640" cy="41148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smtClean="0"/>
                  <a:t>1988</a:t>
                </a:r>
                <a:endParaRPr lang="en-US" sz="900" b="1" dirty="0"/>
              </a:p>
            </p:txBody>
          </p:sp>
          <p:sp>
            <p:nvSpPr>
              <p:cNvPr id="15" name="Oval 14"/>
              <p:cNvSpPr/>
              <p:nvPr/>
            </p:nvSpPr>
            <p:spPr>
              <a:xfrm>
                <a:off x="4007215" y="2951991"/>
                <a:ext cx="548640" cy="41148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smtClean="0"/>
                  <a:t>1999</a:t>
                </a:r>
                <a:endParaRPr lang="en-US" sz="900" b="1" dirty="0"/>
              </a:p>
            </p:txBody>
          </p:sp>
          <p:sp>
            <p:nvSpPr>
              <p:cNvPr id="16" name="Oval 15"/>
              <p:cNvSpPr/>
              <p:nvPr/>
            </p:nvSpPr>
            <p:spPr>
              <a:xfrm>
                <a:off x="4652615" y="2951991"/>
                <a:ext cx="548640" cy="41148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smtClean="0"/>
                  <a:t>2007</a:t>
                </a:r>
                <a:endParaRPr lang="en-US" sz="900" b="1" dirty="0"/>
              </a:p>
            </p:txBody>
          </p:sp>
          <p:sp>
            <p:nvSpPr>
              <p:cNvPr id="17" name="Oval 16"/>
              <p:cNvSpPr/>
              <p:nvPr/>
            </p:nvSpPr>
            <p:spPr>
              <a:xfrm>
                <a:off x="5298015" y="2951991"/>
                <a:ext cx="548640" cy="41148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smtClean="0"/>
                  <a:t>2009</a:t>
                </a:r>
                <a:endParaRPr lang="en-US" sz="900" b="1" dirty="0"/>
              </a:p>
            </p:txBody>
          </p:sp>
          <p:sp>
            <p:nvSpPr>
              <p:cNvPr id="18" name="Oval 17"/>
              <p:cNvSpPr/>
              <p:nvPr/>
            </p:nvSpPr>
            <p:spPr>
              <a:xfrm>
                <a:off x="5943415" y="2951991"/>
                <a:ext cx="548640" cy="41148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smtClean="0"/>
                  <a:t>2011</a:t>
                </a:r>
                <a:endParaRPr lang="en-US" sz="900" b="1" dirty="0"/>
              </a:p>
            </p:txBody>
          </p:sp>
          <p:sp>
            <p:nvSpPr>
              <p:cNvPr id="19" name="Oval 18"/>
              <p:cNvSpPr/>
              <p:nvPr/>
            </p:nvSpPr>
            <p:spPr>
              <a:xfrm>
                <a:off x="6588815" y="2951991"/>
                <a:ext cx="548640" cy="41148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smtClean="0"/>
                  <a:t>2012</a:t>
                </a:r>
                <a:endParaRPr lang="en-US" sz="900" b="1" dirty="0"/>
              </a:p>
            </p:txBody>
          </p:sp>
          <p:sp>
            <p:nvSpPr>
              <p:cNvPr id="34" name="Oval 33"/>
              <p:cNvSpPr/>
              <p:nvPr/>
            </p:nvSpPr>
            <p:spPr>
              <a:xfrm>
                <a:off x="7234212" y="2951991"/>
                <a:ext cx="548640" cy="41148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smtClean="0"/>
                  <a:t>2013</a:t>
                </a:r>
                <a:endParaRPr lang="en-US" sz="900" b="1" dirty="0"/>
              </a:p>
            </p:txBody>
          </p:sp>
        </p:grpSp>
        <p:grpSp>
          <p:nvGrpSpPr>
            <p:cNvPr id="6" name="Group 5"/>
            <p:cNvGrpSpPr/>
            <p:nvPr/>
          </p:nvGrpSpPr>
          <p:grpSpPr>
            <a:xfrm>
              <a:off x="77975" y="1906369"/>
              <a:ext cx="9123175" cy="2383661"/>
              <a:chOff x="77975" y="1906369"/>
              <a:chExt cx="9123175" cy="2383661"/>
            </a:xfrm>
          </p:grpSpPr>
          <p:sp>
            <p:nvSpPr>
              <p:cNvPr id="20" name="TextBox 19"/>
              <p:cNvSpPr txBox="1"/>
              <p:nvPr/>
            </p:nvSpPr>
            <p:spPr>
              <a:xfrm>
                <a:off x="518579" y="2110770"/>
                <a:ext cx="1240533" cy="646331"/>
              </a:xfrm>
              <a:prstGeom prst="rect">
                <a:avLst/>
              </a:prstGeom>
              <a:noFill/>
            </p:spPr>
            <p:txBody>
              <a:bodyPr wrap="square" rtlCol="0">
                <a:spAutoFit/>
              </a:bodyPr>
              <a:lstStyle/>
              <a:p>
                <a:r>
                  <a:rPr lang="en-US" sz="900" b="1" dirty="0" smtClean="0">
                    <a:solidFill>
                      <a:schemeClr val="bg1"/>
                    </a:solidFill>
                  </a:rPr>
                  <a:t>RR approves</a:t>
                </a:r>
                <a:br>
                  <a:rPr lang="en-US" sz="900" b="1" dirty="0" smtClean="0">
                    <a:solidFill>
                      <a:schemeClr val="bg1"/>
                    </a:solidFill>
                  </a:rPr>
                </a:br>
                <a:r>
                  <a:rPr lang="en-US" sz="900" b="1" dirty="0" smtClean="0">
                    <a:solidFill>
                      <a:schemeClr val="bg1"/>
                    </a:solidFill>
                  </a:rPr>
                  <a:t>definition of real</a:t>
                </a:r>
                <a:br>
                  <a:rPr lang="en-US" sz="900" b="1" dirty="0" smtClean="0">
                    <a:solidFill>
                      <a:schemeClr val="bg1"/>
                    </a:solidFill>
                  </a:rPr>
                </a:br>
                <a:r>
                  <a:rPr lang="en-US" sz="900" b="1" dirty="0" smtClean="0">
                    <a:solidFill>
                      <a:schemeClr val="bg1"/>
                    </a:solidFill>
                  </a:rPr>
                  <a:t>property to include</a:t>
                </a:r>
                <a:br>
                  <a:rPr lang="en-US" sz="900" b="1" dirty="0" smtClean="0">
                    <a:solidFill>
                      <a:schemeClr val="bg1"/>
                    </a:solidFill>
                  </a:rPr>
                </a:br>
                <a:r>
                  <a:rPr lang="en-US" sz="900" b="1" dirty="0" smtClean="0">
                    <a:solidFill>
                      <a:schemeClr val="bg1"/>
                    </a:solidFill>
                  </a:rPr>
                  <a:t>railroad assets</a:t>
                </a:r>
                <a:endParaRPr lang="en-US" sz="900" b="1" dirty="0">
                  <a:solidFill>
                    <a:schemeClr val="bg1"/>
                  </a:solidFill>
                </a:endParaRPr>
              </a:p>
            </p:txBody>
          </p:sp>
          <p:sp>
            <p:nvSpPr>
              <p:cNvPr id="21" name="TextBox 20"/>
              <p:cNvSpPr txBox="1"/>
              <p:nvPr/>
            </p:nvSpPr>
            <p:spPr>
              <a:xfrm>
                <a:off x="2161106" y="2110770"/>
                <a:ext cx="1240533" cy="369332"/>
              </a:xfrm>
              <a:prstGeom prst="rect">
                <a:avLst/>
              </a:prstGeom>
              <a:noFill/>
            </p:spPr>
            <p:txBody>
              <a:bodyPr wrap="square" rtlCol="0">
                <a:spAutoFit/>
              </a:bodyPr>
              <a:lstStyle/>
              <a:p>
                <a:r>
                  <a:rPr lang="en-US" sz="900" b="1" dirty="0" smtClean="0">
                    <a:solidFill>
                      <a:schemeClr val="bg1"/>
                    </a:solidFill>
                  </a:rPr>
                  <a:t>RR approves</a:t>
                </a:r>
                <a:br>
                  <a:rPr lang="en-US" sz="900" b="1" dirty="0" smtClean="0">
                    <a:solidFill>
                      <a:schemeClr val="bg1"/>
                    </a:solidFill>
                  </a:rPr>
                </a:br>
                <a:r>
                  <a:rPr lang="en-US" sz="900" b="1" dirty="0" smtClean="0">
                    <a:solidFill>
                      <a:schemeClr val="bg1"/>
                    </a:solidFill>
                  </a:rPr>
                  <a:t>mobile homes</a:t>
                </a:r>
                <a:endParaRPr lang="en-US" sz="900" b="1" dirty="0">
                  <a:solidFill>
                    <a:schemeClr val="bg1"/>
                  </a:solidFill>
                </a:endParaRPr>
              </a:p>
            </p:txBody>
          </p:sp>
          <p:sp>
            <p:nvSpPr>
              <p:cNvPr id="22" name="TextBox 21"/>
              <p:cNvSpPr txBox="1"/>
              <p:nvPr/>
            </p:nvSpPr>
            <p:spPr>
              <a:xfrm>
                <a:off x="3608161" y="2110770"/>
                <a:ext cx="832694" cy="646331"/>
              </a:xfrm>
              <a:prstGeom prst="rect">
                <a:avLst/>
              </a:prstGeom>
              <a:noFill/>
            </p:spPr>
            <p:txBody>
              <a:bodyPr wrap="square" rtlCol="0">
                <a:spAutoFit/>
              </a:bodyPr>
              <a:lstStyle/>
              <a:p>
                <a:r>
                  <a:rPr lang="en-US" sz="900" b="1" dirty="0" smtClean="0">
                    <a:solidFill>
                      <a:schemeClr val="bg1"/>
                    </a:solidFill>
                  </a:rPr>
                  <a:t>PLR</a:t>
                </a:r>
                <a:br>
                  <a:rPr lang="en-US" sz="900" b="1" dirty="0" smtClean="0">
                    <a:solidFill>
                      <a:schemeClr val="bg1"/>
                    </a:solidFill>
                  </a:rPr>
                </a:br>
                <a:r>
                  <a:rPr lang="en-US" sz="900" b="1" dirty="0" smtClean="0">
                    <a:solidFill>
                      <a:schemeClr val="bg1"/>
                    </a:solidFill>
                  </a:rPr>
                  <a:t>approves</a:t>
                </a:r>
                <a:br>
                  <a:rPr lang="en-US" sz="900" b="1" dirty="0" smtClean="0">
                    <a:solidFill>
                      <a:schemeClr val="bg1"/>
                    </a:solidFill>
                  </a:rPr>
                </a:br>
                <a:r>
                  <a:rPr lang="en-US" sz="900" b="1" dirty="0" smtClean="0">
                    <a:solidFill>
                      <a:schemeClr val="bg1"/>
                    </a:solidFill>
                  </a:rPr>
                  <a:t>timber</a:t>
                </a:r>
                <a:br>
                  <a:rPr lang="en-US" sz="900" b="1" dirty="0" smtClean="0">
                    <a:solidFill>
                      <a:schemeClr val="bg1"/>
                    </a:solidFill>
                  </a:rPr>
                </a:br>
                <a:r>
                  <a:rPr lang="en-US" sz="900" b="1" dirty="0" smtClean="0">
                    <a:solidFill>
                      <a:schemeClr val="bg1"/>
                    </a:solidFill>
                  </a:rPr>
                  <a:t>REITs</a:t>
                </a:r>
                <a:endParaRPr lang="en-US" sz="900" b="1" dirty="0">
                  <a:solidFill>
                    <a:schemeClr val="bg1"/>
                  </a:solidFill>
                </a:endParaRPr>
              </a:p>
            </p:txBody>
          </p:sp>
          <p:sp>
            <p:nvSpPr>
              <p:cNvPr id="23" name="TextBox 22"/>
              <p:cNvSpPr txBox="1"/>
              <p:nvPr/>
            </p:nvSpPr>
            <p:spPr>
              <a:xfrm>
                <a:off x="4572000" y="2110770"/>
                <a:ext cx="1328760" cy="646331"/>
              </a:xfrm>
              <a:prstGeom prst="rect">
                <a:avLst/>
              </a:prstGeom>
              <a:noFill/>
            </p:spPr>
            <p:txBody>
              <a:bodyPr wrap="square" rtlCol="0">
                <a:spAutoFit/>
              </a:bodyPr>
              <a:lstStyle/>
              <a:p>
                <a:r>
                  <a:rPr lang="en-US" sz="900" b="1" dirty="0" smtClean="0">
                    <a:solidFill>
                      <a:schemeClr val="bg1"/>
                    </a:solidFill>
                  </a:rPr>
                  <a:t>RR approves</a:t>
                </a:r>
                <a:r>
                  <a:rPr lang="en-US" sz="900" b="1" dirty="0">
                    <a:solidFill>
                      <a:schemeClr val="bg1"/>
                    </a:solidFill>
                  </a:rPr>
                  <a:t> </a:t>
                </a:r>
                <a:r>
                  <a:rPr lang="en-US" sz="900" b="1" dirty="0" smtClean="0">
                    <a:solidFill>
                      <a:schemeClr val="bg1"/>
                    </a:solidFill>
                  </a:rPr>
                  <a:t>electric transmission &amp; distribution assets, and data center</a:t>
                </a:r>
                <a:endParaRPr lang="en-US" sz="900" b="1" dirty="0">
                  <a:solidFill>
                    <a:schemeClr val="bg1"/>
                  </a:solidFill>
                </a:endParaRPr>
              </a:p>
            </p:txBody>
          </p:sp>
          <p:sp>
            <p:nvSpPr>
              <p:cNvPr id="24" name="TextBox 23"/>
              <p:cNvSpPr txBox="1"/>
              <p:nvPr/>
            </p:nvSpPr>
            <p:spPr>
              <a:xfrm>
                <a:off x="5943600" y="2110770"/>
                <a:ext cx="1188166" cy="784830"/>
              </a:xfrm>
              <a:prstGeom prst="rect">
                <a:avLst/>
              </a:prstGeom>
              <a:noFill/>
            </p:spPr>
            <p:txBody>
              <a:bodyPr wrap="square" rtlCol="0">
                <a:spAutoFit/>
              </a:bodyPr>
              <a:lstStyle/>
              <a:p>
                <a:r>
                  <a:rPr lang="en-US" sz="900" b="1" dirty="0" smtClean="0">
                    <a:solidFill>
                      <a:schemeClr val="bg1"/>
                    </a:solidFill>
                  </a:rPr>
                  <a:t>PLR approves</a:t>
                </a:r>
                <a:br>
                  <a:rPr lang="en-US" sz="900" b="1" dirty="0" smtClean="0">
                    <a:solidFill>
                      <a:schemeClr val="bg1"/>
                    </a:solidFill>
                  </a:rPr>
                </a:br>
                <a:r>
                  <a:rPr lang="en-US" sz="900" b="1" dirty="0" smtClean="0">
                    <a:solidFill>
                      <a:schemeClr val="bg1"/>
                    </a:solidFill>
                  </a:rPr>
                  <a:t>environmental</a:t>
                </a:r>
                <a:br>
                  <a:rPr lang="en-US" sz="900" b="1" dirty="0" smtClean="0">
                    <a:solidFill>
                      <a:schemeClr val="bg1"/>
                    </a:solidFill>
                  </a:rPr>
                </a:br>
                <a:r>
                  <a:rPr lang="en-US" sz="900" b="1" dirty="0" smtClean="0">
                    <a:solidFill>
                      <a:schemeClr val="bg1"/>
                    </a:solidFill>
                  </a:rPr>
                  <a:t>intangibles, cell</a:t>
                </a:r>
                <a:br>
                  <a:rPr lang="en-US" sz="900" b="1" dirty="0" smtClean="0">
                    <a:solidFill>
                      <a:schemeClr val="bg1"/>
                    </a:solidFill>
                  </a:rPr>
                </a:br>
                <a:r>
                  <a:rPr lang="en-US" sz="900" b="1" dirty="0" smtClean="0">
                    <a:solidFill>
                      <a:schemeClr val="bg1"/>
                    </a:solidFill>
                  </a:rPr>
                  <a:t>towers, outdoor</a:t>
                </a:r>
                <a:br>
                  <a:rPr lang="en-US" sz="900" b="1" dirty="0" smtClean="0">
                    <a:solidFill>
                      <a:schemeClr val="bg1"/>
                    </a:solidFill>
                  </a:rPr>
                </a:br>
                <a:r>
                  <a:rPr lang="en-US" sz="900" b="1" dirty="0" smtClean="0">
                    <a:solidFill>
                      <a:schemeClr val="bg1"/>
                    </a:solidFill>
                  </a:rPr>
                  <a:t>signs</a:t>
                </a:r>
                <a:endParaRPr lang="en-US" sz="900" b="1" dirty="0">
                  <a:solidFill>
                    <a:schemeClr val="bg1"/>
                  </a:solidFill>
                </a:endParaRPr>
              </a:p>
            </p:txBody>
          </p:sp>
          <p:sp>
            <p:nvSpPr>
              <p:cNvPr id="25" name="TextBox 24"/>
              <p:cNvSpPr txBox="1"/>
              <p:nvPr/>
            </p:nvSpPr>
            <p:spPr>
              <a:xfrm>
                <a:off x="77975" y="3505200"/>
                <a:ext cx="1277714" cy="507831"/>
              </a:xfrm>
              <a:prstGeom prst="rect">
                <a:avLst/>
              </a:prstGeom>
              <a:noFill/>
            </p:spPr>
            <p:txBody>
              <a:bodyPr wrap="square" rtlCol="0">
                <a:spAutoFit/>
              </a:bodyPr>
              <a:lstStyle/>
              <a:p>
                <a:r>
                  <a:rPr lang="en-US" sz="900" b="1" dirty="0" smtClean="0">
                    <a:solidFill>
                      <a:schemeClr val="bg1"/>
                    </a:solidFill>
                  </a:rPr>
                  <a:t>REITs are created –</a:t>
                </a:r>
                <a:br>
                  <a:rPr lang="en-US" sz="900" b="1" dirty="0" smtClean="0">
                    <a:solidFill>
                      <a:schemeClr val="bg1"/>
                    </a:solidFill>
                  </a:rPr>
                </a:br>
                <a:r>
                  <a:rPr lang="en-US" sz="900" b="1" dirty="0" smtClean="0">
                    <a:solidFill>
                      <a:schemeClr val="bg1"/>
                    </a:solidFill>
                  </a:rPr>
                  <a:t>mostly “mortgage REITs”</a:t>
                </a:r>
                <a:endParaRPr lang="en-US" sz="900" b="1" dirty="0">
                  <a:solidFill>
                    <a:schemeClr val="bg1"/>
                  </a:solidFill>
                </a:endParaRPr>
              </a:p>
            </p:txBody>
          </p:sp>
          <p:sp>
            <p:nvSpPr>
              <p:cNvPr id="26" name="TextBox 25"/>
              <p:cNvSpPr txBox="1"/>
              <p:nvPr/>
            </p:nvSpPr>
            <p:spPr>
              <a:xfrm>
                <a:off x="1402031" y="3505200"/>
                <a:ext cx="1188166" cy="784830"/>
              </a:xfrm>
              <a:prstGeom prst="rect">
                <a:avLst/>
              </a:prstGeom>
              <a:noFill/>
            </p:spPr>
            <p:txBody>
              <a:bodyPr wrap="square" rtlCol="0">
                <a:spAutoFit/>
              </a:bodyPr>
              <a:lstStyle/>
              <a:p>
                <a:r>
                  <a:rPr lang="en-US" sz="900" b="1" dirty="0" smtClean="0">
                    <a:solidFill>
                      <a:schemeClr val="bg1"/>
                    </a:solidFill>
                  </a:rPr>
                  <a:t>First “Healthcare REIT” created –</a:t>
                </a:r>
                <a:br>
                  <a:rPr lang="en-US" sz="900" b="1" dirty="0" smtClean="0">
                    <a:solidFill>
                      <a:schemeClr val="bg1"/>
                    </a:solidFill>
                  </a:rPr>
                </a:br>
                <a:r>
                  <a:rPr lang="en-US" sz="900" b="1" dirty="0" smtClean="0">
                    <a:solidFill>
                      <a:schemeClr val="bg1"/>
                    </a:solidFill>
                  </a:rPr>
                  <a:t>must lease assets to a third party operator</a:t>
                </a:r>
                <a:endParaRPr lang="en-US" sz="900" b="1" dirty="0">
                  <a:solidFill>
                    <a:schemeClr val="bg1"/>
                  </a:solidFill>
                </a:endParaRPr>
              </a:p>
            </p:txBody>
          </p:sp>
          <p:sp>
            <p:nvSpPr>
              <p:cNvPr id="27" name="TextBox 26"/>
              <p:cNvSpPr txBox="1"/>
              <p:nvPr/>
            </p:nvSpPr>
            <p:spPr>
              <a:xfrm>
                <a:off x="2835845" y="3505200"/>
                <a:ext cx="796176" cy="646331"/>
              </a:xfrm>
              <a:prstGeom prst="rect">
                <a:avLst/>
              </a:prstGeom>
              <a:noFill/>
            </p:spPr>
            <p:txBody>
              <a:bodyPr wrap="square" rtlCol="0">
                <a:spAutoFit/>
              </a:bodyPr>
              <a:lstStyle/>
              <a:p>
                <a:r>
                  <a:rPr lang="en-US" sz="900" b="1" dirty="0" smtClean="0">
                    <a:solidFill>
                      <a:schemeClr val="bg1"/>
                    </a:solidFill>
                  </a:rPr>
                  <a:t>RR</a:t>
                </a:r>
                <a:br>
                  <a:rPr lang="en-US" sz="900" b="1" dirty="0" smtClean="0">
                    <a:solidFill>
                      <a:schemeClr val="bg1"/>
                    </a:solidFill>
                  </a:rPr>
                </a:br>
                <a:r>
                  <a:rPr lang="en-US" sz="900" b="1" dirty="0" smtClean="0">
                    <a:solidFill>
                      <a:schemeClr val="bg1"/>
                    </a:solidFill>
                  </a:rPr>
                  <a:t>approves</a:t>
                </a:r>
                <a:br>
                  <a:rPr lang="en-US" sz="900" b="1" dirty="0" smtClean="0">
                    <a:solidFill>
                      <a:schemeClr val="bg1"/>
                    </a:solidFill>
                  </a:rPr>
                </a:br>
                <a:r>
                  <a:rPr lang="en-US" sz="900" b="1" dirty="0" smtClean="0">
                    <a:solidFill>
                      <a:schemeClr val="bg1"/>
                    </a:solidFill>
                  </a:rPr>
                  <a:t>microwave</a:t>
                </a:r>
                <a:br>
                  <a:rPr lang="en-US" sz="900" b="1" dirty="0" smtClean="0">
                    <a:solidFill>
                      <a:schemeClr val="bg1"/>
                    </a:solidFill>
                  </a:rPr>
                </a:br>
                <a:r>
                  <a:rPr lang="en-US" sz="900" b="1" dirty="0" smtClean="0">
                    <a:solidFill>
                      <a:schemeClr val="bg1"/>
                    </a:solidFill>
                  </a:rPr>
                  <a:t>towers</a:t>
                </a:r>
                <a:endParaRPr lang="en-US" sz="900" b="1" dirty="0">
                  <a:solidFill>
                    <a:schemeClr val="bg1"/>
                  </a:solidFill>
                </a:endParaRPr>
              </a:p>
            </p:txBody>
          </p:sp>
          <p:sp>
            <p:nvSpPr>
              <p:cNvPr id="28" name="TextBox 27"/>
              <p:cNvSpPr txBox="1"/>
              <p:nvPr/>
            </p:nvSpPr>
            <p:spPr>
              <a:xfrm>
                <a:off x="4329772" y="3505200"/>
                <a:ext cx="775628" cy="646331"/>
              </a:xfrm>
              <a:prstGeom prst="rect">
                <a:avLst/>
              </a:prstGeom>
              <a:noFill/>
            </p:spPr>
            <p:txBody>
              <a:bodyPr wrap="square" rtlCol="0">
                <a:spAutoFit/>
              </a:bodyPr>
              <a:lstStyle/>
              <a:p>
                <a:r>
                  <a:rPr lang="en-US" sz="900" b="1" dirty="0" smtClean="0">
                    <a:solidFill>
                      <a:schemeClr val="bg1"/>
                    </a:solidFill>
                  </a:rPr>
                  <a:t>PLR</a:t>
                </a:r>
                <a:br>
                  <a:rPr lang="en-US" sz="900" b="1" dirty="0" smtClean="0">
                    <a:solidFill>
                      <a:schemeClr val="bg1"/>
                    </a:solidFill>
                  </a:rPr>
                </a:br>
                <a:r>
                  <a:rPr lang="en-US" sz="900" b="1" dirty="0" smtClean="0">
                    <a:solidFill>
                      <a:schemeClr val="bg1"/>
                    </a:solidFill>
                  </a:rPr>
                  <a:t>approves</a:t>
                </a:r>
                <a:br>
                  <a:rPr lang="en-US" sz="900" b="1" dirty="0" smtClean="0">
                    <a:solidFill>
                      <a:schemeClr val="bg1"/>
                    </a:solidFill>
                  </a:rPr>
                </a:br>
                <a:r>
                  <a:rPr lang="en-US" sz="900" b="1" dirty="0" smtClean="0">
                    <a:solidFill>
                      <a:schemeClr val="bg1"/>
                    </a:solidFill>
                  </a:rPr>
                  <a:t>cold</a:t>
                </a:r>
                <a:br>
                  <a:rPr lang="en-US" sz="900" b="1" dirty="0" smtClean="0">
                    <a:solidFill>
                      <a:schemeClr val="bg1"/>
                    </a:solidFill>
                  </a:rPr>
                </a:br>
                <a:r>
                  <a:rPr lang="en-US" sz="900" b="1" dirty="0" smtClean="0">
                    <a:solidFill>
                      <a:schemeClr val="bg1"/>
                    </a:solidFill>
                  </a:rPr>
                  <a:t>storage</a:t>
                </a:r>
                <a:endParaRPr lang="en-US" sz="900" b="1" dirty="0">
                  <a:solidFill>
                    <a:schemeClr val="bg1"/>
                  </a:solidFill>
                </a:endParaRPr>
              </a:p>
            </p:txBody>
          </p:sp>
          <p:sp>
            <p:nvSpPr>
              <p:cNvPr id="29" name="TextBox 28"/>
              <p:cNvSpPr txBox="1"/>
              <p:nvPr/>
            </p:nvSpPr>
            <p:spPr>
              <a:xfrm>
                <a:off x="5545465" y="3505200"/>
                <a:ext cx="916386" cy="784830"/>
              </a:xfrm>
              <a:prstGeom prst="rect">
                <a:avLst/>
              </a:prstGeom>
              <a:noFill/>
            </p:spPr>
            <p:txBody>
              <a:bodyPr wrap="square" rtlCol="0">
                <a:spAutoFit/>
              </a:bodyPr>
              <a:lstStyle/>
              <a:p>
                <a:r>
                  <a:rPr lang="en-US" sz="900" b="1" dirty="0" smtClean="0">
                    <a:solidFill>
                      <a:schemeClr val="bg1"/>
                    </a:solidFill>
                  </a:rPr>
                  <a:t>PLR approves</a:t>
                </a:r>
                <a:br>
                  <a:rPr lang="en-US" sz="900" b="1" dirty="0" smtClean="0">
                    <a:solidFill>
                      <a:schemeClr val="bg1"/>
                    </a:solidFill>
                  </a:rPr>
                </a:br>
                <a:r>
                  <a:rPr lang="en-US" sz="900" b="1" dirty="0" smtClean="0">
                    <a:solidFill>
                      <a:schemeClr val="bg1"/>
                    </a:solidFill>
                  </a:rPr>
                  <a:t>natural gas</a:t>
                </a:r>
                <a:br>
                  <a:rPr lang="en-US" sz="900" b="1" dirty="0" smtClean="0">
                    <a:solidFill>
                      <a:schemeClr val="bg1"/>
                    </a:solidFill>
                  </a:rPr>
                </a:br>
                <a:r>
                  <a:rPr lang="en-US" sz="900" b="1" dirty="0" smtClean="0">
                    <a:solidFill>
                      <a:schemeClr val="bg1"/>
                    </a:solidFill>
                  </a:rPr>
                  <a:t>distribution</a:t>
                </a:r>
                <a:br>
                  <a:rPr lang="en-US" sz="900" b="1" dirty="0" smtClean="0">
                    <a:solidFill>
                      <a:schemeClr val="bg1"/>
                    </a:solidFill>
                  </a:rPr>
                </a:br>
                <a:r>
                  <a:rPr lang="en-US" sz="900" b="1" dirty="0" smtClean="0">
                    <a:solidFill>
                      <a:schemeClr val="bg1"/>
                    </a:solidFill>
                  </a:rPr>
                  <a:t>center</a:t>
                </a:r>
                <a:endParaRPr lang="en-US" sz="900" b="1" dirty="0">
                  <a:solidFill>
                    <a:schemeClr val="bg1"/>
                  </a:solidFill>
                </a:endParaRPr>
              </a:p>
            </p:txBody>
          </p:sp>
          <p:sp>
            <p:nvSpPr>
              <p:cNvPr id="30" name="TextBox 29"/>
              <p:cNvSpPr txBox="1"/>
              <p:nvPr/>
            </p:nvSpPr>
            <p:spPr>
              <a:xfrm>
                <a:off x="6704362" y="3505200"/>
                <a:ext cx="1094089" cy="784830"/>
              </a:xfrm>
              <a:prstGeom prst="rect">
                <a:avLst/>
              </a:prstGeom>
              <a:noFill/>
            </p:spPr>
            <p:txBody>
              <a:bodyPr wrap="square" rtlCol="0">
                <a:spAutoFit/>
              </a:bodyPr>
              <a:lstStyle/>
              <a:p>
                <a:r>
                  <a:rPr lang="en-US" sz="900" b="1" dirty="0" smtClean="0">
                    <a:solidFill>
                      <a:schemeClr val="bg1"/>
                    </a:solidFill>
                  </a:rPr>
                  <a:t>PLR approves</a:t>
                </a:r>
                <a:br>
                  <a:rPr lang="en-US" sz="900" b="1" dirty="0" smtClean="0">
                    <a:solidFill>
                      <a:schemeClr val="bg1"/>
                    </a:solidFill>
                  </a:rPr>
                </a:br>
                <a:r>
                  <a:rPr lang="en-US" sz="900" b="1" dirty="0" smtClean="0">
                    <a:solidFill>
                      <a:schemeClr val="bg1"/>
                    </a:solidFill>
                  </a:rPr>
                  <a:t>roof mounted</a:t>
                </a:r>
                <a:br>
                  <a:rPr lang="en-US" sz="900" b="1" dirty="0" smtClean="0">
                    <a:solidFill>
                      <a:schemeClr val="bg1"/>
                    </a:solidFill>
                  </a:rPr>
                </a:br>
                <a:r>
                  <a:rPr lang="en-US" sz="900" b="1" dirty="0" smtClean="0">
                    <a:solidFill>
                      <a:schemeClr val="bg1"/>
                    </a:solidFill>
                  </a:rPr>
                  <a:t>antenna &amp;</a:t>
                </a:r>
                <a:br>
                  <a:rPr lang="en-US" sz="900" b="1" dirty="0" smtClean="0">
                    <a:solidFill>
                      <a:schemeClr val="bg1"/>
                    </a:solidFill>
                  </a:rPr>
                </a:br>
                <a:r>
                  <a:rPr lang="en-US" sz="900" b="1" dirty="0" smtClean="0">
                    <a:solidFill>
                      <a:schemeClr val="bg1"/>
                    </a:solidFill>
                  </a:rPr>
                  <a:t>offshore oil &amp;</a:t>
                </a:r>
                <a:br>
                  <a:rPr lang="en-US" sz="900" b="1" dirty="0" smtClean="0">
                    <a:solidFill>
                      <a:schemeClr val="bg1"/>
                    </a:solidFill>
                  </a:rPr>
                </a:br>
                <a:r>
                  <a:rPr lang="en-US" sz="900" b="1" dirty="0" smtClean="0">
                    <a:solidFill>
                      <a:schemeClr val="bg1"/>
                    </a:solidFill>
                  </a:rPr>
                  <a:t>gas platform</a:t>
                </a:r>
                <a:endParaRPr lang="en-US" sz="900" b="1" dirty="0">
                  <a:solidFill>
                    <a:schemeClr val="bg1"/>
                  </a:solidFill>
                </a:endParaRPr>
              </a:p>
            </p:txBody>
          </p:sp>
          <p:sp>
            <p:nvSpPr>
              <p:cNvPr id="44" name="TextBox 43"/>
              <p:cNvSpPr txBox="1"/>
              <p:nvPr/>
            </p:nvSpPr>
            <p:spPr>
              <a:xfrm>
                <a:off x="8012984" y="2420287"/>
                <a:ext cx="1188166" cy="1477328"/>
              </a:xfrm>
              <a:prstGeom prst="rect">
                <a:avLst/>
              </a:prstGeom>
              <a:noFill/>
            </p:spPr>
            <p:txBody>
              <a:bodyPr wrap="square" rtlCol="0">
                <a:spAutoFit/>
              </a:bodyPr>
              <a:lstStyle/>
              <a:p>
                <a:r>
                  <a:rPr lang="en-US" sz="900" b="1" dirty="0" smtClean="0">
                    <a:solidFill>
                      <a:schemeClr val="bg1"/>
                    </a:solidFill>
                  </a:rPr>
                  <a:t>2014 Proposed Regulations approves a REIT owned solar project that provides substantially all its power to a building owned by the same REIT.</a:t>
                </a:r>
                <a:endParaRPr lang="en-US" sz="900" b="1" dirty="0">
                  <a:solidFill>
                    <a:schemeClr val="bg1"/>
                  </a:solidFill>
                </a:endParaRPr>
              </a:p>
            </p:txBody>
          </p:sp>
          <p:sp>
            <p:nvSpPr>
              <p:cNvPr id="35" name="TextBox 34"/>
              <p:cNvSpPr txBox="1"/>
              <p:nvPr/>
            </p:nvSpPr>
            <p:spPr>
              <a:xfrm>
                <a:off x="7039198" y="1906369"/>
                <a:ext cx="969705" cy="1061829"/>
              </a:xfrm>
              <a:prstGeom prst="rect">
                <a:avLst/>
              </a:prstGeom>
              <a:noFill/>
            </p:spPr>
            <p:txBody>
              <a:bodyPr wrap="square" rtlCol="0">
                <a:spAutoFit/>
              </a:bodyPr>
              <a:lstStyle/>
              <a:p>
                <a:r>
                  <a:rPr lang="en-US" sz="900" b="1" dirty="0" smtClean="0">
                    <a:solidFill>
                      <a:schemeClr val="bg1"/>
                    </a:solidFill>
                  </a:rPr>
                  <a:t>PLR approves solar panels mounted on cell towers that only serves the cell tower</a:t>
                </a:r>
                <a:endParaRPr lang="en-US" sz="900" b="1" dirty="0">
                  <a:solidFill>
                    <a:schemeClr val="bg1"/>
                  </a:solidFill>
                </a:endParaRPr>
              </a:p>
            </p:txBody>
          </p:sp>
        </p:grpSp>
      </p:grpSp>
      <p:sp>
        <p:nvSpPr>
          <p:cNvPr id="32" name="TextBox 31"/>
          <p:cNvSpPr txBox="1"/>
          <p:nvPr/>
        </p:nvSpPr>
        <p:spPr>
          <a:xfrm>
            <a:off x="393129" y="1491734"/>
            <a:ext cx="7979739" cy="646331"/>
          </a:xfrm>
          <a:prstGeom prst="rect">
            <a:avLst/>
          </a:prstGeom>
          <a:noFill/>
        </p:spPr>
        <p:txBody>
          <a:bodyPr wrap="square" rtlCol="0">
            <a:spAutoFit/>
          </a:bodyPr>
          <a:lstStyle/>
          <a:p>
            <a:r>
              <a:rPr lang="en-US" dirty="0" smtClean="0"/>
              <a:t>2014 proposed regulations approve a REIT owned solar project that provides substantially all its power to a building owned by the same REIT.  </a:t>
            </a:r>
            <a:endParaRPr lang="en-US" dirty="0"/>
          </a:p>
        </p:txBody>
      </p:sp>
    </p:spTree>
    <p:extLst>
      <p:ext uri="{BB962C8B-B14F-4D97-AF65-F5344CB8AC3E}">
        <p14:creationId xmlns:p14="http://schemas.microsoft.com/office/powerpoint/2010/main" val="1278782739"/>
      </p:ext>
    </p:extLst>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505200" y="3505200"/>
            <a:ext cx="18288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REIT</a:t>
            </a:r>
            <a:endParaRPr lang="en-US" dirty="0">
              <a:solidFill>
                <a:schemeClr val="tx1"/>
              </a:solidFill>
            </a:endParaRPr>
          </a:p>
        </p:txBody>
      </p:sp>
      <p:sp>
        <p:nvSpPr>
          <p:cNvPr id="2" name="Title 1"/>
          <p:cNvSpPr>
            <a:spLocks noGrp="1"/>
          </p:cNvSpPr>
          <p:nvPr>
            <p:ph type="title"/>
          </p:nvPr>
        </p:nvSpPr>
        <p:spPr/>
        <p:txBody>
          <a:bodyPr/>
          <a:lstStyle/>
          <a:p>
            <a:r>
              <a:rPr lang="en-US" dirty="0" smtClean="0"/>
              <a:t>2014: Proposed REIT Regulations for Solar</a:t>
            </a:r>
            <a:endParaRPr lang="en-US" dirty="0"/>
          </a:p>
        </p:txBody>
      </p:sp>
      <p:sp>
        <p:nvSpPr>
          <p:cNvPr id="3" name="Content Placeholder 2"/>
          <p:cNvSpPr>
            <a:spLocks noGrp="1"/>
          </p:cNvSpPr>
          <p:nvPr>
            <p:ph idx="1"/>
          </p:nvPr>
        </p:nvSpPr>
        <p:spPr/>
        <p:txBody>
          <a:bodyPr/>
          <a:lstStyle/>
          <a:p>
            <a:r>
              <a:rPr lang="en-US" dirty="0" smtClean="0"/>
              <a:t>On May 12 Treasury introduced proposed regulations for solar REITs a few hours after President Obama’s speech on renewable energy</a:t>
            </a:r>
          </a:p>
          <a:p>
            <a:r>
              <a:rPr lang="en-US" dirty="0" smtClean="0"/>
              <a:t>The fact pattern based the proposed regulations is </a:t>
            </a:r>
            <a:r>
              <a:rPr lang="en-US" u="sng" dirty="0" smtClean="0"/>
              <a:t>very</a:t>
            </a:r>
            <a:r>
              <a:rPr lang="en-US" dirty="0" smtClean="0"/>
              <a:t> narrow</a:t>
            </a:r>
          </a:p>
          <a:p>
            <a:r>
              <a:rPr lang="en-US" dirty="0" smtClean="0"/>
              <a:t>Regulations not effective until finalized</a:t>
            </a:r>
          </a:p>
          <a:p>
            <a:r>
              <a:rPr lang="en-US" dirty="0" smtClean="0"/>
              <a:t>Unless business models change, the solar REIT regulations will apply to very few transactions</a:t>
            </a:r>
          </a:p>
          <a:p>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26</a:t>
            </a:fld>
            <a:endParaRPr lang="en-US"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27419" t="40559" r="28915" b="5231"/>
          <a:stretch/>
        </p:blipFill>
        <p:spPr>
          <a:xfrm>
            <a:off x="6513173" y="4800600"/>
            <a:ext cx="1487827" cy="12192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1270" y="5027135"/>
            <a:ext cx="1528130" cy="764065"/>
          </a:xfrm>
          <a:prstGeom prst="rect">
            <a:avLst/>
          </a:prstGeom>
        </p:spPr>
      </p:pic>
      <p:cxnSp>
        <p:nvCxnSpPr>
          <p:cNvPr id="13" name="Straight Arrow Connector 12"/>
          <p:cNvCxnSpPr>
            <a:stCxn id="5" idx="0"/>
          </p:cNvCxnSpPr>
          <p:nvPr/>
        </p:nvCxnSpPr>
        <p:spPr>
          <a:xfrm flipH="1" flipV="1">
            <a:off x="5334000" y="3581400"/>
            <a:ext cx="1923087" cy="1219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a:endCxn id="7" idx="3"/>
          </p:cNvCxnSpPr>
          <p:nvPr/>
        </p:nvCxnSpPr>
        <p:spPr>
          <a:xfrm flipH="1" flipV="1">
            <a:off x="5334000" y="3924300"/>
            <a:ext cx="1447800" cy="8763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6" idx="3"/>
            <a:endCxn id="5" idx="1"/>
          </p:cNvCxnSpPr>
          <p:nvPr/>
        </p:nvCxnSpPr>
        <p:spPr>
          <a:xfrm>
            <a:off x="2819400" y="5409168"/>
            <a:ext cx="3693773" cy="1032"/>
          </a:xfrm>
          <a:prstGeom prst="straightConnector1">
            <a:avLst/>
          </a:prstGeom>
          <a:ln>
            <a:prstDash val="lgDash"/>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p:cNvCxnSpPr>
            <a:stCxn id="7" idx="1"/>
            <a:endCxn id="6" idx="0"/>
          </p:cNvCxnSpPr>
          <p:nvPr/>
        </p:nvCxnSpPr>
        <p:spPr>
          <a:xfrm flipH="1">
            <a:off x="2055335" y="3924300"/>
            <a:ext cx="1449865" cy="110283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6" name="TextBox 25"/>
          <p:cNvSpPr txBox="1"/>
          <p:nvPr/>
        </p:nvSpPr>
        <p:spPr>
          <a:xfrm rot="1875124">
            <a:off x="5644914" y="4088943"/>
            <a:ext cx="1591152" cy="246221"/>
          </a:xfrm>
          <a:prstGeom prst="rect">
            <a:avLst/>
          </a:prstGeom>
          <a:noFill/>
        </p:spPr>
        <p:txBody>
          <a:bodyPr wrap="square" rtlCol="0">
            <a:spAutoFit/>
          </a:bodyPr>
          <a:lstStyle/>
          <a:p>
            <a:r>
              <a:rPr lang="en-US" sz="1000" dirty="0" smtClean="0"/>
              <a:t>Payments for Electricity</a:t>
            </a:r>
            <a:endParaRPr lang="en-US" sz="1000" dirty="0"/>
          </a:p>
        </p:txBody>
      </p:sp>
      <p:sp>
        <p:nvSpPr>
          <p:cNvPr id="29" name="TextBox 28"/>
          <p:cNvSpPr txBox="1"/>
          <p:nvPr/>
        </p:nvSpPr>
        <p:spPr>
          <a:xfrm rot="1752015">
            <a:off x="5858338" y="4187568"/>
            <a:ext cx="630731" cy="246221"/>
          </a:xfrm>
          <a:prstGeom prst="rect">
            <a:avLst/>
          </a:prstGeom>
          <a:noFill/>
        </p:spPr>
        <p:txBody>
          <a:bodyPr wrap="square" rtlCol="0">
            <a:spAutoFit/>
          </a:bodyPr>
          <a:lstStyle/>
          <a:p>
            <a:r>
              <a:rPr lang="en-US" sz="1000" dirty="0" smtClean="0"/>
              <a:t>Rent $</a:t>
            </a:r>
            <a:endParaRPr lang="en-US" sz="1000" dirty="0"/>
          </a:p>
        </p:txBody>
      </p:sp>
      <p:cxnSp>
        <p:nvCxnSpPr>
          <p:cNvPr id="28" name="Straight Arrow Connector 27"/>
          <p:cNvCxnSpPr/>
          <p:nvPr/>
        </p:nvCxnSpPr>
        <p:spPr>
          <a:xfrm>
            <a:off x="5334000" y="4310678"/>
            <a:ext cx="1219200" cy="87092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2" name="TextBox 31"/>
          <p:cNvSpPr txBox="1"/>
          <p:nvPr/>
        </p:nvSpPr>
        <p:spPr>
          <a:xfrm>
            <a:off x="4215627" y="5181600"/>
            <a:ext cx="737373" cy="246221"/>
          </a:xfrm>
          <a:prstGeom prst="rect">
            <a:avLst/>
          </a:prstGeom>
          <a:noFill/>
        </p:spPr>
        <p:txBody>
          <a:bodyPr wrap="square" rtlCol="0">
            <a:spAutoFit/>
          </a:bodyPr>
          <a:lstStyle/>
          <a:p>
            <a:r>
              <a:rPr lang="en-US" sz="1000" dirty="0" smtClean="0"/>
              <a:t>Electricity</a:t>
            </a:r>
            <a:endParaRPr lang="en-US" sz="1000" dirty="0"/>
          </a:p>
        </p:txBody>
      </p:sp>
      <p:sp>
        <p:nvSpPr>
          <p:cNvPr id="30" name="TextBox 29"/>
          <p:cNvSpPr txBox="1"/>
          <p:nvPr/>
        </p:nvSpPr>
        <p:spPr>
          <a:xfrm>
            <a:off x="1219199" y="5791200"/>
            <a:ext cx="1676401" cy="276999"/>
          </a:xfrm>
          <a:prstGeom prst="rect">
            <a:avLst/>
          </a:prstGeom>
          <a:noFill/>
        </p:spPr>
        <p:txBody>
          <a:bodyPr wrap="square" rtlCol="0">
            <a:spAutoFit/>
          </a:bodyPr>
          <a:lstStyle/>
          <a:p>
            <a:pPr algn="ctr"/>
            <a:r>
              <a:rPr lang="en-US" sz="1200" dirty="0" smtClean="0"/>
              <a:t>Solar Project</a:t>
            </a:r>
            <a:endParaRPr lang="en-US" sz="1200" dirty="0"/>
          </a:p>
        </p:txBody>
      </p:sp>
      <p:sp>
        <p:nvSpPr>
          <p:cNvPr id="34" name="TextBox 33"/>
          <p:cNvSpPr txBox="1"/>
          <p:nvPr/>
        </p:nvSpPr>
        <p:spPr>
          <a:xfrm>
            <a:off x="6431280" y="6047601"/>
            <a:ext cx="1676401" cy="276999"/>
          </a:xfrm>
          <a:prstGeom prst="rect">
            <a:avLst/>
          </a:prstGeom>
          <a:noFill/>
        </p:spPr>
        <p:txBody>
          <a:bodyPr wrap="square" rtlCol="0">
            <a:spAutoFit/>
          </a:bodyPr>
          <a:lstStyle/>
          <a:p>
            <a:pPr algn="ctr"/>
            <a:r>
              <a:rPr lang="en-US" sz="1200" dirty="0" smtClean="0"/>
              <a:t>Building</a:t>
            </a:r>
            <a:endParaRPr lang="en-US" sz="1200" dirty="0"/>
          </a:p>
        </p:txBody>
      </p:sp>
      <p:sp>
        <p:nvSpPr>
          <p:cNvPr id="31" name="TextBox 30"/>
          <p:cNvSpPr txBox="1"/>
          <p:nvPr/>
        </p:nvSpPr>
        <p:spPr>
          <a:xfrm>
            <a:off x="3352800" y="5715000"/>
            <a:ext cx="2286000" cy="461665"/>
          </a:xfrm>
          <a:prstGeom prst="rect">
            <a:avLst/>
          </a:prstGeom>
          <a:noFill/>
        </p:spPr>
        <p:txBody>
          <a:bodyPr wrap="square" rtlCol="0">
            <a:spAutoFit/>
          </a:bodyPr>
          <a:lstStyle/>
          <a:p>
            <a:pPr algn="ctr"/>
            <a:r>
              <a:rPr lang="en-US" sz="1200" dirty="0" smtClean="0"/>
              <a:t>REIT must own Solar </a:t>
            </a:r>
            <a:r>
              <a:rPr lang="en-US" sz="1200" dirty="0"/>
              <a:t>P</a:t>
            </a:r>
            <a:r>
              <a:rPr lang="en-US" sz="1200" dirty="0" smtClean="0"/>
              <a:t>roject and the Building its serving</a:t>
            </a:r>
            <a:endParaRPr lang="en-US" sz="1200" dirty="0"/>
          </a:p>
        </p:txBody>
      </p:sp>
      <p:sp>
        <p:nvSpPr>
          <p:cNvPr id="8" name="Rectangle 7"/>
          <p:cNvSpPr/>
          <p:nvPr/>
        </p:nvSpPr>
        <p:spPr>
          <a:xfrm>
            <a:off x="3325346" y="6324600"/>
            <a:ext cx="2313454" cy="276999"/>
          </a:xfrm>
          <a:prstGeom prst="rect">
            <a:avLst/>
          </a:prstGeom>
        </p:spPr>
        <p:txBody>
          <a:bodyPr wrap="none">
            <a:spAutoFit/>
          </a:bodyPr>
          <a:lstStyle/>
          <a:p>
            <a:r>
              <a:rPr lang="en-US" sz="1200" dirty="0"/>
              <a:t>Prop. Reg. § </a:t>
            </a:r>
            <a:r>
              <a:rPr lang="en-US" sz="1200" dirty="0" smtClean="0"/>
              <a:t>1.856-3(g</a:t>
            </a:r>
            <a:r>
              <a:rPr lang="en-US" sz="1200" dirty="0"/>
              <a:t>), Ex. </a:t>
            </a:r>
            <a:r>
              <a:rPr lang="en-US" sz="1200" dirty="0" smtClean="0"/>
              <a:t>9 </a:t>
            </a:r>
            <a:endParaRPr lang="en-US" sz="1200" dirty="0"/>
          </a:p>
        </p:txBody>
      </p:sp>
    </p:spTree>
    <p:extLst>
      <p:ext uri="{BB962C8B-B14F-4D97-AF65-F5344CB8AC3E}">
        <p14:creationId xmlns:p14="http://schemas.microsoft.com/office/powerpoint/2010/main" val="3656821780"/>
      </p:ext>
    </p:extLst>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REIT Investment in Renewables Under Existing Tax Requirements  </a:t>
            </a:r>
            <a:endParaRPr lang="en-US" dirty="0"/>
          </a:p>
        </p:txBody>
      </p:sp>
      <p:sp>
        <p:nvSpPr>
          <p:cNvPr id="3" name="Content Placeholder 2"/>
          <p:cNvSpPr>
            <a:spLocks noGrp="1"/>
          </p:cNvSpPr>
          <p:nvPr>
            <p:ph idx="1"/>
          </p:nvPr>
        </p:nvSpPr>
        <p:spPr/>
        <p:txBody>
          <a:bodyPr/>
          <a:lstStyle/>
          <a:p>
            <a:r>
              <a:rPr lang="en-US" sz="1600" dirty="0" smtClean="0"/>
              <a:t>As a general matter, a REIT can invest in renewables to the extent the income from renewables will not result in a failure of the percentage tests below </a:t>
            </a:r>
          </a:p>
          <a:p>
            <a:r>
              <a:rPr lang="en-US" sz="1600" dirty="0" smtClean="0"/>
              <a:t> No real appetite for use for tax credits and accelerated depreciation renewables investments generate because a REIT is entitled to a tax deduction for merely paying dividends and must dividend 90% of its taxable income. </a:t>
            </a:r>
          </a:p>
          <a:p>
            <a:r>
              <a:rPr lang="en-US" sz="1600" dirty="0" smtClean="0"/>
              <a:t>ITC reduced pro rata by the percentage of the REIT’s income that it distributed as a dividend</a:t>
            </a:r>
          </a:p>
          <a:p>
            <a:r>
              <a:rPr lang="en-US" sz="1600" dirty="0" smtClean="0"/>
              <a:t>A REIT’s solar activities generate “good” income in limited circumstances</a:t>
            </a:r>
          </a:p>
          <a:p>
            <a:pPr lvl="1"/>
            <a:r>
              <a:rPr lang="en-US" sz="1500" dirty="0" smtClean="0"/>
              <a:t>REIT could own land on which a renewable energy project is constructed and lease the land to the project</a:t>
            </a:r>
          </a:p>
          <a:p>
            <a:pPr lvl="1"/>
            <a:r>
              <a:rPr lang="en-US" sz="1500" dirty="0" smtClean="0"/>
              <a:t>Second, a REIT could own a building that it rents to tenants, and the REIT can install solar panels on the roof of the building and charge the tenants for the electricity that the panels supply. The solar system may only supply electricity to the building (</a:t>
            </a:r>
            <a:r>
              <a:rPr lang="en-US" sz="1500" i="1" dirty="0" smtClean="0"/>
              <a:t>i.e.</a:t>
            </a:r>
            <a:r>
              <a:rPr lang="en-US" sz="1500" dirty="0" smtClean="0"/>
              <a:t>, the electricity may not be sold into the grid)</a:t>
            </a:r>
          </a:p>
          <a:p>
            <a:pPr lvl="1"/>
            <a:r>
              <a:rPr lang="en-US" sz="1500" dirty="0" smtClean="0"/>
              <a:t>Third, a REIT could own mobile phone towers and install solar panels on the tower and charge the mobile phone companies that use the tower for the electricity the panels provide</a:t>
            </a:r>
          </a:p>
          <a:p>
            <a:pPr lvl="2"/>
            <a:r>
              <a:rPr lang="en-US" sz="1500" dirty="0" smtClean="0"/>
              <a:t>The panels can only provide electricity to the mobile phone equipment on the tower, and the location of the tower must be such that the grid is either not accessible or unreliable</a:t>
            </a:r>
          </a:p>
          <a:p>
            <a:endParaRPr lang="en-US" sz="1600"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27</a:t>
            </a:fld>
            <a:endParaRPr lang="en-US" dirty="0"/>
          </a:p>
        </p:txBody>
      </p:sp>
    </p:spTree>
    <p:extLst>
      <p:ext uri="{BB962C8B-B14F-4D97-AF65-F5344CB8AC3E}">
        <p14:creationId xmlns:p14="http://schemas.microsoft.com/office/powerpoint/2010/main" val="3299277983"/>
      </p:ext>
    </p:extLst>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REIT Tax Requirements </a:t>
            </a:r>
            <a:endParaRPr lang="en-US" dirty="0"/>
          </a:p>
        </p:txBody>
      </p:sp>
      <p:sp>
        <p:nvSpPr>
          <p:cNvPr id="3" name="Content Placeholder 2"/>
          <p:cNvSpPr>
            <a:spLocks noGrp="1"/>
          </p:cNvSpPr>
          <p:nvPr>
            <p:ph idx="1"/>
          </p:nvPr>
        </p:nvSpPr>
        <p:spPr/>
        <p:txBody>
          <a:bodyPr/>
          <a:lstStyle/>
          <a:p>
            <a:pPr lvl="0"/>
            <a:r>
              <a:rPr lang="en-US" dirty="0" smtClean="0"/>
              <a:t>A REIT must invest </a:t>
            </a:r>
            <a:r>
              <a:rPr lang="en-US" u="sng" dirty="0" smtClean="0"/>
              <a:t>75</a:t>
            </a:r>
            <a:r>
              <a:rPr lang="en-US" dirty="0" smtClean="0"/>
              <a:t> percent of its assets in qualifying assets which, generally means real estate or mortgages secured by real estate</a:t>
            </a:r>
          </a:p>
          <a:p>
            <a:pPr lvl="0"/>
            <a:r>
              <a:rPr lang="en-US" dirty="0" smtClean="0"/>
              <a:t>At least </a:t>
            </a:r>
            <a:r>
              <a:rPr lang="en-US" u="sng" dirty="0" smtClean="0"/>
              <a:t>75</a:t>
            </a:r>
            <a:r>
              <a:rPr lang="en-US" dirty="0" smtClean="0"/>
              <a:t> percent of its gross income must be “rents” from real property, interest on mortgages secured by real property, gains from sales of real property, or dividends or gain from other REITs</a:t>
            </a:r>
          </a:p>
          <a:p>
            <a:pPr lvl="0"/>
            <a:r>
              <a:rPr lang="en-US" dirty="0" smtClean="0"/>
              <a:t>At least </a:t>
            </a:r>
            <a:r>
              <a:rPr lang="en-US" u="sng" dirty="0" smtClean="0"/>
              <a:t>95</a:t>
            </a:r>
            <a:r>
              <a:rPr lang="en-US" dirty="0" smtClean="0"/>
              <a:t> percent of its gross income must be from rents from real property, interest, gains or dividends</a:t>
            </a:r>
          </a:p>
          <a:p>
            <a:pPr lvl="1"/>
            <a:r>
              <a:rPr lang="en-US" dirty="0" smtClean="0"/>
              <a:t>The definitions of eligible income are less real estate focused under the 95 percent test</a:t>
            </a:r>
          </a:p>
          <a:p>
            <a:pPr marL="231775" lvl="1" indent="-231775">
              <a:spcBef>
                <a:spcPct val="42000"/>
              </a:spcBef>
              <a:buClr>
                <a:srgbClr val="FF4500"/>
              </a:buClr>
              <a:buFont typeface="Wingdings" pitchFamily="2" charset="2"/>
              <a:buChar char="n"/>
            </a:pPr>
            <a:r>
              <a:rPr lang="en-US" dirty="0" smtClean="0"/>
              <a:t>To be eligible rental income under either the 75 percent or 95 percent requirement, the lease must be a true lease (i.e., not in substance a debt financing), “hell or high water” and the lessee must be unrelated to the REIT</a:t>
            </a:r>
          </a:p>
          <a:p>
            <a:pPr lvl="0"/>
            <a:r>
              <a:rPr lang="en-US" dirty="0" smtClean="0"/>
              <a:t>It must distribute </a:t>
            </a:r>
            <a:r>
              <a:rPr lang="en-US" u="sng" dirty="0" smtClean="0"/>
              <a:t>90</a:t>
            </a:r>
            <a:r>
              <a:rPr lang="en-US" dirty="0" smtClean="0"/>
              <a:t> percent of its taxable income to its shareholders </a:t>
            </a:r>
          </a:p>
          <a:p>
            <a:pPr lvl="0"/>
            <a:r>
              <a:rPr lang="en-US" dirty="0" smtClean="0"/>
              <a:t>It receives a tax deduction for that distribution</a:t>
            </a:r>
          </a:p>
          <a:p>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28</a:t>
            </a:fld>
            <a:endParaRPr lang="en-US" dirty="0"/>
          </a:p>
        </p:txBody>
      </p:sp>
    </p:spTree>
    <p:extLst>
      <p:ext uri="{BB962C8B-B14F-4D97-AF65-F5344CB8AC3E}">
        <p14:creationId xmlns:p14="http://schemas.microsoft.com/office/powerpoint/2010/main" val="1674503568"/>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YieldCo?</a:t>
            </a:r>
            <a:endParaRPr lang="en-US" dirty="0"/>
          </a:p>
        </p:txBody>
      </p:sp>
      <p:sp>
        <p:nvSpPr>
          <p:cNvPr id="3" name="Content Placeholder 2"/>
          <p:cNvSpPr>
            <a:spLocks noGrp="1"/>
          </p:cNvSpPr>
          <p:nvPr>
            <p:ph idx="1"/>
          </p:nvPr>
        </p:nvSpPr>
        <p:spPr/>
        <p:txBody>
          <a:bodyPr/>
          <a:lstStyle/>
          <a:p>
            <a:pPr lvl="1"/>
            <a:endParaRPr lang="en-US" dirty="0" smtClean="0"/>
          </a:p>
          <a:p>
            <a:pPr marL="233362" lvl="1" indent="0">
              <a:buNone/>
            </a:pPr>
            <a:r>
              <a:rPr lang="en-US" sz="2400" dirty="0" smtClean="0"/>
              <a:t>Yieldcos are “wind- and solar-generation companies, which provide power under long term contracts and pay out much of their cash flow to shareholders, similar to an MLP. Without much regard to subtlety, bankers have been calling these new stocks ‘yieldcos.’”</a:t>
            </a:r>
          </a:p>
          <a:p>
            <a:pPr lvl="1"/>
            <a:endParaRPr lang="en-US" sz="2400" dirty="0" smtClean="0"/>
          </a:p>
          <a:p>
            <a:pPr marL="233362" lvl="1" indent="0">
              <a:buNone/>
            </a:pPr>
            <a:r>
              <a:rPr lang="en-US" sz="2400" dirty="0"/>
              <a:t>	</a:t>
            </a:r>
            <a:r>
              <a:rPr lang="en-US" sz="2400" dirty="0" smtClean="0"/>
              <a:t>Matt Jarzemsky, </a:t>
            </a:r>
            <a:r>
              <a:rPr lang="en-US" sz="2400" i="1" dirty="0" smtClean="0"/>
              <a:t>Dividend-Paying Stocks Fit the Bill</a:t>
            </a:r>
            <a:r>
              <a:rPr lang="en-US" sz="2400" dirty="0" smtClean="0"/>
              <a:t>, </a:t>
            </a:r>
            <a:r>
              <a:rPr lang="en-US" sz="2400" cap="small" dirty="0" smtClean="0"/>
              <a:t>Wall St</a:t>
            </a:r>
            <a:r>
              <a:rPr lang="en-US" sz="2400" dirty="0" smtClean="0"/>
              <a:t>. J., July 8, 2014, at C2.</a:t>
            </a:r>
          </a:p>
        </p:txBody>
      </p:sp>
      <p:sp>
        <p:nvSpPr>
          <p:cNvPr id="4" name="Slide Number Placeholder 3"/>
          <p:cNvSpPr>
            <a:spLocks noGrp="1"/>
          </p:cNvSpPr>
          <p:nvPr>
            <p:ph type="sldNum" sz="quarter" idx="4"/>
          </p:nvPr>
        </p:nvSpPr>
        <p:spPr/>
        <p:txBody>
          <a:bodyPr/>
          <a:lstStyle/>
          <a:p>
            <a:fld id="{71AA52D3-2D35-416F-AFCE-FB684BB5B64E}" type="slidenum">
              <a:rPr lang="en-US" smtClean="0"/>
              <a:pPr/>
              <a:t>2</a:t>
            </a:fld>
            <a:endParaRPr lang="en-US" dirty="0"/>
          </a:p>
        </p:txBody>
      </p:sp>
    </p:spTree>
    <p:extLst>
      <p:ext uri="{BB962C8B-B14F-4D97-AF65-F5344CB8AC3E}">
        <p14:creationId xmlns:p14="http://schemas.microsoft.com/office/powerpoint/2010/main" val="3637679672"/>
      </p:ext>
    </p:extLst>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descr="[items]"/>
          <p:cNvSpPr/>
          <p:nvPr/>
        </p:nvSpPr>
        <p:spPr>
          <a:xfrm>
            <a:off x="561708" y="647699"/>
            <a:ext cx="448056" cy="64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defPPr>
              <a:defRPr lang="en-US" bmk=""/>
            </a:defPPr>
            <a:lvl1pPr marL="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1pPr>
            <a:lvl2pPr marL="45720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2pPr>
            <a:lvl3pPr marL="91440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3pPr>
            <a:lvl4pPr marL="137160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4pPr>
            <a:lvl5pPr marL="182880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5pPr>
            <a:lvl6pPr marL="2286000" algn="l" defTabSz="914400" rtl="0" eaLnBrk="1" latinLnBrk="0" hangingPunct="1">
              <a:defRPr sz="1800" kern="1200" bmk="">
                <a:solidFill>
                  <a:schemeClr val="tx1"/>
                </a:solidFill>
                <a:latin typeface="Arial" charset="0"/>
                <a:ea typeface="+mn-ea"/>
                <a:cs typeface="Arial" charset="0"/>
              </a:defRPr>
            </a:lvl6pPr>
            <a:lvl7pPr marL="2743200" algn="l" defTabSz="914400" rtl="0" eaLnBrk="1" latinLnBrk="0" hangingPunct="1">
              <a:defRPr sz="1800" kern="1200" bmk="">
                <a:solidFill>
                  <a:schemeClr val="tx1"/>
                </a:solidFill>
                <a:latin typeface="Arial" charset="0"/>
                <a:ea typeface="+mn-ea"/>
                <a:cs typeface="Arial" charset="0"/>
              </a:defRPr>
            </a:lvl7pPr>
            <a:lvl8pPr marL="3200400" algn="l" defTabSz="914400" rtl="0" eaLnBrk="1" latinLnBrk="0" hangingPunct="1">
              <a:defRPr sz="1800" kern="1200" bmk="">
                <a:solidFill>
                  <a:schemeClr val="tx1"/>
                </a:solidFill>
                <a:latin typeface="Arial" charset="0"/>
                <a:ea typeface="+mn-ea"/>
                <a:cs typeface="Arial" charset="0"/>
              </a:defRPr>
            </a:lvl8pPr>
            <a:lvl9pPr marL="3657600" algn="l" defTabSz="914400" rtl="0" eaLnBrk="1" latinLnBrk="0" hangingPunct="1">
              <a:defRPr sz="1800" kern="1200">
                <a:solidFill>
                  <a:schemeClr val="tx1"/>
                </a:solidFill>
                <a:latin typeface="+mn-lt"/>
                <a:ea typeface="+mn-ea"/>
                <a:cs typeface="+mn-cs"/>
              </a:defRPr>
            </a:lvl9pPr>
          </a:lstStyle>
          <a:p>
            <a:r>
              <a:rPr lang="en-US" sz="800" dirty="0">
                <a:solidFill>
                  <a:schemeClr val="tx1"/>
                </a:solidFill>
              </a:rPr>
              <a:t> </a:t>
            </a:r>
          </a:p>
        </p:txBody>
      </p:sp>
      <p:sp>
        <p:nvSpPr>
          <p:cNvPr id="46083" name="Rectangle 5"/>
          <p:cNvSpPr>
            <a:spLocks noGrp="1" noChangeArrowheads="1"/>
          </p:cNvSpPr>
          <p:nvPr>
            <p:ph type="title"/>
          </p:nvPr>
        </p:nvSpPr>
        <p:spPr>
          <a:xfrm>
            <a:off x="1078344" y="533400"/>
            <a:ext cx="8065656" cy="830262"/>
          </a:xfrm>
        </p:spPr>
        <p:txBody>
          <a:bodyPr wrap="square"/>
          <a:lstStyle/>
          <a:p>
            <a:pPr>
              <a:lnSpc>
                <a:spcPct val="110000"/>
              </a:lnSpc>
              <a:spcAft>
                <a:spcPts val="600"/>
              </a:spcAft>
            </a:pPr>
            <a:r>
              <a:rPr lang="en-US" b="1" dirty="0"/>
              <a:t>David K. Burton, </a:t>
            </a:r>
            <a:r>
              <a:rPr lang="en-US" dirty="0"/>
              <a:t>Partner</a:t>
            </a:r>
            <a:br>
              <a:rPr lang="en-US" dirty="0"/>
            </a:br>
            <a:r>
              <a:rPr lang="en-US" sz="1000" dirty="0"/>
              <a:t>New York </a:t>
            </a:r>
            <a:br>
              <a:rPr lang="en-US" sz="1000" dirty="0"/>
            </a:br>
            <a:r>
              <a:rPr lang="en-US" sz="900" dirty="0"/>
              <a:t>T +1 212.872.1068    F +1 212.872.1002</a:t>
            </a:r>
            <a:br>
              <a:rPr lang="en-US" sz="900" dirty="0"/>
            </a:br>
            <a:r>
              <a:rPr lang="en-US" sz="900" dirty="0" smtClean="0"/>
              <a:t>dburton@akingump.com</a:t>
            </a:r>
            <a:r>
              <a:rPr lang="en-US" sz="900" dirty="0"/>
              <a:t> </a:t>
            </a:r>
          </a:p>
        </p:txBody>
      </p:sp>
      <p:sp>
        <p:nvSpPr>
          <p:cNvPr id="11" name="Content Placeholder 10"/>
          <p:cNvSpPr>
            <a:spLocks noGrp="1"/>
          </p:cNvSpPr>
          <p:nvPr>
            <p:ph sz="half" idx="2"/>
          </p:nvPr>
        </p:nvSpPr>
        <p:spPr>
          <a:xfrm>
            <a:off x="6228184" y="1340768"/>
            <a:ext cx="2505329" cy="5184576"/>
          </a:xfrm>
        </p:spPr>
        <p:txBody>
          <a:bodyPr wrap="square"/>
          <a:lstStyle/>
          <a:p>
            <a:r>
              <a:rPr lang="en-US" sz="1400" dirty="0">
                <a:latin typeface="Arial" pitchFamily="34" charset="0"/>
              </a:rPr>
              <a:t>Areas of Experience</a:t>
            </a:r>
          </a:p>
          <a:p>
            <a:pPr lvl="1">
              <a:spcBef>
                <a:spcPts val="0"/>
              </a:spcBef>
            </a:pPr>
            <a:r>
              <a:rPr lang="en-US" sz="1000" dirty="0"/>
              <a:t>Global Project Finance</a:t>
            </a:r>
          </a:p>
          <a:p>
            <a:pPr marL="173736" marR="0" lvl="1" indent="-173736" algn="l" defTabSz="914400" rtl="0" eaLnBrk="0" hangingPunct="0">
              <a:lnSpc>
                <a:spcPct val="93000"/>
              </a:lnSpc>
              <a:spcBef>
                <a:spcPts val="0"/>
              </a:spcBef>
              <a:spcAft>
                <a:spcPct val="0"/>
              </a:spcAft>
              <a:buSzPct val="129000"/>
              <a:buChar char="·"/>
            </a:pPr>
            <a:r>
              <a:rPr sz="1000" b="0" i="0" u="none" dirty="0" bmk=""/>
              <a:t>Tax</a:t>
            </a:r>
          </a:p>
          <a:p>
            <a:pPr marL="173736" marR="0" lvl="1" indent="-173736" algn="l" defTabSz="914400" rtl="0" eaLnBrk="0" hangingPunct="0">
              <a:lnSpc>
                <a:spcPct val="93000"/>
              </a:lnSpc>
              <a:spcBef>
                <a:spcPts val="0"/>
              </a:spcBef>
              <a:spcAft>
                <a:spcPct val="0"/>
              </a:spcAft>
              <a:buSzPct val="129000"/>
              <a:buChar char="·"/>
            </a:pPr>
            <a:r>
              <a:rPr sz="1000" b="0" i="0" u="none" dirty="0" bmk=""/>
              <a:t>Renewable Energy</a:t>
            </a:r>
          </a:p>
          <a:p>
            <a:pPr marL="173736" marR="0" lvl="1" indent="-173736" algn="l" defTabSz="914400" rtl="0" eaLnBrk="0" hangingPunct="0">
              <a:lnSpc>
                <a:spcPct val="93000"/>
              </a:lnSpc>
              <a:spcBef>
                <a:spcPts val="0"/>
              </a:spcBef>
              <a:spcAft>
                <a:spcPct val="0"/>
              </a:spcAft>
              <a:buSzPct val="129000"/>
              <a:buChar char="·"/>
            </a:pPr>
            <a:r>
              <a:rPr sz="1000" b="0" i="0" u="none" dirty="0" bmk=""/>
              <a:t>Real Estate and Infrastructure Funds</a:t>
            </a:r>
          </a:p>
          <a:p>
            <a:pPr marL="173736" marR="0" lvl="1" indent="-173736" algn="l" defTabSz="914400" rtl="0" eaLnBrk="0" hangingPunct="0">
              <a:lnSpc>
                <a:spcPct val="93000"/>
              </a:lnSpc>
              <a:spcBef>
                <a:spcPts val="0"/>
              </a:spcBef>
              <a:spcAft>
                <a:spcPct val="0"/>
              </a:spcAft>
              <a:buSzPct val="129000"/>
              <a:buChar char="·"/>
            </a:pPr>
            <a:r>
              <a:rPr sz="1000" b="0" i="0" u="none" dirty="0" bmk=""/>
              <a:t>Investment Management and Transactional Tax</a:t>
            </a:r>
          </a:p>
          <a:p>
            <a:pPr marL="173736" marR="0" lvl="1" indent="-173736" algn="l" defTabSz="914400" rtl="0" eaLnBrk="0" hangingPunct="0">
              <a:lnSpc>
                <a:spcPct val="93000"/>
              </a:lnSpc>
              <a:spcBef>
                <a:spcPts val="0"/>
              </a:spcBef>
              <a:spcAft>
                <a:spcPct val="0"/>
              </a:spcAft>
              <a:buSzPct val="129000"/>
              <a:buChar char="·"/>
            </a:pPr>
            <a:r>
              <a:rPr sz="1000" b="0" i="0" u="none" dirty="0" bmk=""/>
              <a:t>Private Equity Transactions</a:t>
            </a:r>
          </a:p>
          <a:p>
            <a:pPr marL="173736" marR="0" lvl="1" indent="-173736" algn="l" defTabSz="914400" rtl="0" eaLnBrk="0" hangingPunct="0">
              <a:lnSpc>
                <a:spcPct val="93000"/>
              </a:lnSpc>
              <a:spcBef>
                <a:spcPts val="0"/>
              </a:spcBef>
              <a:spcAft>
                <a:spcPct val="0"/>
              </a:spcAft>
              <a:buSzPct val="129000"/>
              <a:buChar char="·"/>
            </a:pPr>
            <a:r>
              <a:rPr sz="1000" b="0" i="0" u="none" dirty="0" bmk=""/>
              <a:t>Solar</a:t>
            </a:r>
          </a:p>
          <a:p>
            <a:pPr marL="173736" marR="0" lvl="1" indent="-173736" algn="l" defTabSz="914400" rtl="0" eaLnBrk="0" hangingPunct="0">
              <a:lnSpc>
                <a:spcPct val="93000"/>
              </a:lnSpc>
              <a:spcBef>
                <a:spcPts val="0"/>
              </a:spcBef>
              <a:spcAft>
                <a:spcPct val="0"/>
              </a:spcAft>
              <a:buSzPct val="129000"/>
              <a:buChar char="·"/>
            </a:pPr>
            <a:r>
              <a:rPr sz="1000" b="0" i="0" u="none" dirty="0" bmk=""/>
              <a:t>Wind</a:t>
            </a:r>
          </a:p>
          <a:p>
            <a:pPr marL="173736" marR="0" lvl="1" indent="-173736" algn="l" defTabSz="914400" rtl="0" eaLnBrk="0" hangingPunct="0">
              <a:lnSpc>
                <a:spcPct val="93000"/>
              </a:lnSpc>
              <a:spcBef>
                <a:spcPts val="0"/>
              </a:spcBef>
              <a:spcAft>
                <a:spcPct val="0"/>
              </a:spcAft>
              <a:buSzPct val="129000"/>
              <a:buChar char="·"/>
            </a:pPr>
            <a:r>
              <a:rPr sz="1000" b="0" i="0" u="none" dirty="0" smtClean="0" bmk=""/>
              <a:t>International Tax</a:t>
            </a:r>
          </a:p>
          <a:p>
            <a:pPr marL="173736" marR="0" lvl="1" indent="-173736" algn="l" defTabSz="914400" rtl="0" eaLnBrk="0" hangingPunct="0">
              <a:lnSpc>
                <a:spcPct val="93000"/>
              </a:lnSpc>
              <a:spcBef>
                <a:spcPts val="0"/>
              </a:spcBef>
              <a:spcAft>
                <a:spcPct val="0"/>
              </a:spcAft>
              <a:buSzPct val="129000"/>
              <a:buChar char="·"/>
            </a:pPr>
            <a:endParaRPr lang="en-US" dirty="0"/>
          </a:p>
          <a:p>
            <a:r>
              <a:rPr lang="en-US" sz="1000" b="1" dirty="0"/>
              <a:t>Education</a:t>
            </a:r>
          </a:p>
          <a:p>
            <a:r>
              <a:rPr lang="en-US" dirty="0"/>
              <a:t>J.D., Georgetown University Law Center, </a:t>
            </a:r>
            <a:r>
              <a:rPr sz="1000" b="0" i="1" u="none" dirty="0" bmk="">
                <a:latin typeface="+mj-lt"/>
              </a:rPr>
              <a:t>cum laude</a:t>
            </a:r>
            <a:r>
              <a:rPr sz="1000" b="0" i="0" u="none" dirty="0" bmk="">
                <a:latin typeface="+mj-lt"/>
              </a:rPr>
              <a:t>, 1996</a:t>
            </a:r>
          </a:p>
          <a:p>
            <a:pPr marL="0" marR="0" lvl="0" indent="0" algn="l" defTabSz="914400" rtl="0" eaLnBrk="0" fontAlgn="base" hangingPunct="0">
              <a:lnSpc>
                <a:spcPct val="93000"/>
              </a:lnSpc>
              <a:spcBef>
                <a:spcPct val="42000"/>
              </a:spcBef>
              <a:spcAft>
                <a:spcPct val="0"/>
              </a:spcAft>
              <a:buSzTx/>
              <a:buNone/>
            </a:pPr>
            <a:r>
              <a:rPr sz="1000" b="0" i="0" u="none" dirty="0" bmk="">
                <a:latin typeface="+mj-lt"/>
              </a:rPr>
              <a:t>B.A., Ithaca College, </a:t>
            </a:r>
            <a:r>
              <a:rPr sz="1000" b="0" i="1" u="none" dirty="0" bmk="">
                <a:latin typeface="+mj-lt"/>
              </a:rPr>
              <a:t>magna cum laude</a:t>
            </a:r>
            <a:r>
              <a:rPr sz="1000" b="0" i="0" u="none" dirty="0" bmk="">
                <a:latin typeface="+mj-lt"/>
              </a:rPr>
              <a:t>, 1993</a:t>
            </a:r>
          </a:p>
          <a:p>
            <a:r>
              <a:rPr lang="en-US" sz="1000" b="1" dirty="0"/>
              <a:t>Bar Admissions</a:t>
            </a:r>
          </a:p>
          <a:p>
            <a:r>
              <a:rPr lang="en-US" sz="1000" dirty="0"/>
              <a:t>New Jersey</a:t>
            </a:r>
          </a:p>
          <a:p>
            <a:pPr marL="0" marR="0" lvl="0" indent="0" algn="l" defTabSz="914400" rtl="0" eaLnBrk="0" fontAlgn="base" hangingPunct="0">
              <a:lnSpc>
                <a:spcPct val="93000"/>
              </a:lnSpc>
              <a:spcBef>
                <a:spcPct val="42000"/>
              </a:spcBef>
              <a:spcAft>
                <a:spcPct val="0"/>
              </a:spcAft>
              <a:buSzTx/>
              <a:buNone/>
            </a:pPr>
            <a:r>
              <a:rPr sz="1000" b="0" i="0" u="none" dirty="0" bmk="">
                <a:latin typeface="+mj-lt"/>
              </a:rPr>
              <a:t>New York</a:t>
            </a:r>
          </a:p>
          <a:p>
            <a:pPr marL="0" marR="0" lvl="0" indent="0" algn="l" defTabSz="914400" rtl="0" eaLnBrk="0" fontAlgn="base" hangingPunct="0">
              <a:lnSpc>
                <a:spcPct val="93000"/>
              </a:lnSpc>
              <a:spcBef>
                <a:spcPct val="42000"/>
              </a:spcBef>
              <a:spcAft>
                <a:spcPct val="0"/>
              </a:spcAft>
              <a:buSzTx/>
              <a:buNone/>
            </a:pPr>
            <a:r>
              <a:rPr sz="1000" b="0" i="0" u="none" dirty="0" bmk="">
                <a:latin typeface="+mj-lt"/>
              </a:rPr>
              <a:t>Pennsylvania</a:t>
            </a:r>
          </a:p>
          <a:p>
            <a:r>
              <a:rPr lang="en-US" sz="1000" b="1" dirty="0"/>
              <a:t>Court Admissions</a:t>
            </a:r>
          </a:p>
          <a:p>
            <a:r>
              <a:rPr lang="en-US" sz="1000" dirty="0"/>
              <a:t>U.S. Tax Court</a:t>
            </a:r>
          </a:p>
          <a:p>
            <a:pPr marL="0" marR="0" lvl="0" indent="0" algn="l" defTabSz="914400" rtl="0" eaLnBrk="0" fontAlgn="base" hangingPunct="0">
              <a:lnSpc>
                <a:spcPct val="93000"/>
              </a:lnSpc>
              <a:spcBef>
                <a:spcPct val="42000"/>
              </a:spcBef>
              <a:spcAft>
                <a:spcPct val="0"/>
              </a:spcAft>
              <a:buSzTx/>
              <a:buNone/>
            </a:pPr>
            <a:r>
              <a:rPr sz="1000" b="0" i="0" u="none" dirty="0" bmk="">
                <a:latin typeface="+mj-lt"/>
              </a:rPr>
              <a:t>U.S.D.C., District of New Jersey</a:t>
            </a:r>
          </a:p>
        </p:txBody>
      </p:sp>
      <p:sp>
        <p:nvSpPr>
          <p:cNvPr id="2" name="Slide Number Placeholder 1"/>
          <p:cNvSpPr>
            <a:spLocks noGrp="1"/>
          </p:cNvSpPr>
          <p:nvPr>
            <p:ph type="sldNum" sz="quarter" idx="10"/>
          </p:nvPr>
        </p:nvSpPr>
        <p:spPr/>
        <p:txBody>
          <a:bodyPr wrap="square"/>
          <a:lstStyle/>
          <a:p>
            <a:pPr>
              <a:defRPr/>
            </a:pPr>
            <a:fld id="{7AB27C28-3104-4DC5-A86B-222830B04884}" type="slidenum">
              <a:rPr lang="en-US" smtClean="0"/>
              <a:t>29</a:t>
            </a:fld>
            <a:endParaRPr lang="en-US" dirty="0" smtClean="0"/>
          </a:p>
        </p:txBody>
      </p:sp>
      <p:sp>
        <p:nvSpPr>
          <p:cNvPr id="6" name="Content Placeholder 5"/>
          <p:cNvSpPr>
            <a:spLocks noGrp="1"/>
          </p:cNvSpPr>
          <p:nvPr>
            <p:ph sz="half" idx="1"/>
          </p:nvPr>
        </p:nvSpPr>
        <p:spPr>
          <a:xfrm>
            <a:off x="467544" y="1412776"/>
            <a:ext cx="5562600" cy="5112568"/>
          </a:xfrm>
        </p:spPr>
        <p:txBody>
          <a:bodyPr wrap="square"/>
          <a:lstStyle/>
          <a:p>
            <a:pPr indent="0">
              <a:lnSpc>
                <a:spcPts val="1500"/>
              </a:lnSpc>
              <a:spcBef>
                <a:spcPts val="0"/>
              </a:spcBef>
              <a:spcAft>
                <a:spcPts val="0"/>
              </a:spcAft>
              <a:buNone/>
            </a:pPr>
            <a:r>
              <a:rPr lang="en-US" dirty="0" bmk=""/>
              <a:t>David K. Burton advises clients on a wide range of U.S. tax matters, with a particular emphasis on project finance and energy transactions. In addition, he also advises clients on tax matters regarding the formation and structuring of domestic and offshore investment funds</a:t>
            </a:r>
            <a:r>
              <a:rPr lang="en-US" dirty="0" smtClean="0" bmk=""/>
              <a:t>.</a:t>
            </a:r>
          </a:p>
          <a:p>
            <a:pPr indent="0">
              <a:lnSpc>
                <a:spcPts val="1500"/>
              </a:lnSpc>
              <a:spcBef>
                <a:spcPts val="0"/>
              </a:spcBef>
              <a:spcAft>
                <a:spcPts val="0"/>
              </a:spcAft>
              <a:buNone/>
            </a:pPr>
            <a:endParaRPr lang="en-US" dirty="0" bmk=""/>
          </a:p>
          <a:p>
            <a:pPr marL="0" marR="0" lvl="0" indent="0" algn="l" defTabSz="914400" rtl="0" eaLnBrk="0" hangingPunct="0">
              <a:lnSpc>
                <a:spcPct val="93000"/>
              </a:lnSpc>
              <a:spcBef>
                <a:spcPct val="42000"/>
              </a:spcBef>
              <a:spcAft>
                <a:spcPct val="0"/>
              </a:spcAft>
              <a:buSzTx/>
              <a:buNone/>
            </a:pPr>
            <a:r>
              <a:rPr b="1" i="0" u="none" dirty="0" bmk=""/>
              <a:t>Practice &amp; Background</a:t>
            </a:r>
          </a:p>
          <a:p>
            <a:pPr marL="0" marR="0" lvl="0" indent="0" algn="l" defTabSz="914400" rtl="0" eaLnBrk="0" hangingPunct="0">
              <a:lnSpc>
                <a:spcPct val="93000"/>
              </a:lnSpc>
              <a:spcBef>
                <a:spcPts val="1200"/>
              </a:spcBef>
              <a:spcAft>
                <a:spcPct val="50000"/>
              </a:spcAft>
              <a:buSzTx/>
              <a:buNone/>
            </a:pPr>
            <a:r>
              <a:rPr b="0" i="0" u="none" dirty="0" bmk=""/>
              <a:t>Mr. Burton has extensive experience structuring tax-driven vehicles, such as sale-leasebacks, flip partnerships, inverted leases and other structures, for the acquisition and financing of renewable energy assets.</a:t>
            </a:r>
          </a:p>
          <a:p>
            <a:pPr marL="0" marR="0" lvl="0" indent="0" algn="l" defTabSz="914400" rtl="0" eaLnBrk="0" hangingPunct="0">
              <a:lnSpc>
                <a:spcPct val="93000"/>
              </a:lnSpc>
              <a:spcBef>
                <a:spcPts val="1200"/>
              </a:spcBef>
              <a:spcAft>
                <a:spcPct val="50000"/>
              </a:spcAft>
              <a:buSzTx/>
              <a:buNone/>
            </a:pPr>
            <a:r>
              <a:rPr b="0" i="0" u="none" dirty="0" bmk=""/>
              <a:t>Prior to joining Akin Gump, Mr. Burton was the managing director and senior tax counsel at GE Energy Financial Services (GE EFS), one of the world’s leading investors in energy projects. At GE EFS, Mr. Burton oversaw all of the tax aspects for over $21 billion in global energy projects from structuring transactions to accounting for taxes to formulating tax policy initiatives. During his tenure at GE EFS, the division’s investments in wind, solar, hydro, biomass and geothermal power grew to $6 billion, making GE EFS the largest tax-advantaged energy investor in the U.S. Before joining GE EFS, Mr. Burton was a tax lawyer at GE Capital and primarily focused on aircraft and equipment leasing and financing and asset acquisitions. From 1996-2000, Mr. Burton was a tax lawyer at a large, international law firm in Philadelphia</a:t>
            </a:r>
            <a:r>
              <a:rPr b="0" i="0" u="none" dirty="0" smtClean="0" bmk=""/>
              <a:t>.</a:t>
            </a:r>
          </a:p>
          <a:p>
            <a:pPr marL="0" marR="0" lvl="0" indent="0" algn="l" defTabSz="914400" rtl="0" eaLnBrk="0" hangingPunct="0">
              <a:lnSpc>
                <a:spcPct val="93000"/>
              </a:lnSpc>
              <a:spcBef>
                <a:spcPts val="1200"/>
              </a:spcBef>
              <a:spcAft>
                <a:spcPct val="50000"/>
              </a:spcAft>
              <a:buSzTx/>
              <a:buNone/>
            </a:pPr>
            <a:r>
              <a:rPr b="0" i="0" u="none" dirty="0" smtClean="0" bmk=""/>
              <a:t>Mr. Burton received his B.A. </a:t>
            </a:r>
            <a:r>
              <a:rPr b="0" i="1" u="none" dirty="0" smtClean="0" bmk=""/>
              <a:t>magna cum laude</a:t>
            </a:r>
            <a:r>
              <a:rPr b="0" i="0" u="none" dirty="0" smtClean="0" bmk=""/>
              <a:t> from Ithaca College in 1993 and his J.D. </a:t>
            </a:r>
            <a:r>
              <a:rPr b="0" i="1" u="none" dirty="0" smtClean="0" bmk=""/>
              <a:t>cum laude</a:t>
            </a:r>
            <a:r>
              <a:rPr b="0" i="0" u="none" dirty="0" smtClean="0" bmk=""/>
              <a:t> from the Georgetown University Law Center in 1996, where he was on the staff of </a:t>
            </a:r>
            <a:r>
              <a:rPr b="0" i="1" u="none" dirty="0" smtClean="0" bmk=""/>
              <a:t>The Tax Lawyer</a:t>
            </a:r>
            <a:r>
              <a:rPr b="0" i="0" u="none" dirty="0" smtClean="0" bmk=""/>
              <a:t>.</a:t>
            </a:r>
            <a:endParaRPr b="0" i="0" u="none" dirty="0" bmk=""/>
          </a:p>
        </p:txBody>
      </p:sp>
      <p:pic>
        <p:nvPicPr>
          <p:cNvPr id="46084" name="New picture"/>
          <p:cNvPicPr/>
          <p:nvPr/>
        </p:nvPicPr>
        <p:blipFill>
          <a:blip r:embed="rId3"/>
          <a:srcRect/>
          <a:stretch>
            <a:fillRect/>
          </a:stretch>
        </p:blipFill>
        <p:spPr>
          <a:xfrm>
            <a:off x="561708" y="647699"/>
            <a:ext cx="444500" cy="635000"/>
          </a:xfrm>
          <a:prstGeom prst="rect">
            <a:avLst/>
          </a:prstGeom>
          <a:ln>
            <a:noFill/>
          </a:ln>
        </p:spPr>
      </p:pic>
    </p:spTree>
    <p:extLst>
      <p:ext uri="{BB962C8B-B14F-4D97-AF65-F5344CB8AC3E}">
        <p14:creationId xmlns:p14="http://schemas.microsoft.com/office/powerpoint/2010/main" val="3216875991"/>
      </p:ext>
    </p:extLst>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500331" y="491919"/>
            <a:ext cx="8343900" cy="896937"/>
          </a:xfrm>
        </p:spPr>
        <p:txBody>
          <a:bodyPr wrap="square"/>
          <a:lstStyle/>
          <a:p>
            <a:r>
              <a:rPr lang="en-US" b="1" dirty="0"/>
              <a:t>David K. Burton, </a:t>
            </a:r>
            <a:r>
              <a:rPr lang="en-US" dirty="0"/>
              <a:t>Partner</a:t>
            </a:r>
            <a:br>
              <a:rPr lang="en-US" dirty="0"/>
            </a:br>
            <a:r>
              <a:rPr lang="en-US" sz="900" dirty="0"/>
              <a:t>New York</a:t>
            </a:r>
            <a:br>
              <a:rPr lang="en-US" sz="900" dirty="0"/>
            </a:br>
            <a:r>
              <a:rPr lang="en-US" sz="900" dirty="0"/>
              <a:t>T +1 212.872.1068    F +1 212.872.1002</a:t>
            </a:r>
            <a:br>
              <a:rPr lang="en-US" sz="900" dirty="0"/>
            </a:br>
            <a:r>
              <a:rPr lang="en-US" sz="900" dirty="0"/>
              <a:t>dburton@akingump.com</a:t>
            </a:r>
          </a:p>
        </p:txBody>
      </p:sp>
      <p:sp>
        <p:nvSpPr>
          <p:cNvPr id="4" name="Slide Number Placeholder 3"/>
          <p:cNvSpPr>
            <a:spLocks noGrp="1"/>
          </p:cNvSpPr>
          <p:nvPr>
            <p:ph type="sldNum" sz="quarter" idx="10"/>
          </p:nvPr>
        </p:nvSpPr>
        <p:spPr/>
        <p:txBody>
          <a:bodyPr wrap="square"/>
          <a:lstStyle/>
          <a:p>
            <a:pPr>
              <a:defRPr/>
            </a:pPr>
            <a:fld id="{7AB27C28-3104-4DC5-A86B-222830B04884}" type="slidenum">
              <a:rPr lang="en-US" smtClean="0"/>
              <a:t>30</a:t>
            </a:fld>
            <a:endParaRPr lang="en-US" dirty="0" smtClean="0"/>
          </a:p>
        </p:txBody>
      </p:sp>
      <p:sp>
        <p:nvSpPr>
          <p:cNvPr id="8" name="Content Placeholder 9"/>
          <p:cNvSpPr>
            <a:spLocks noGrp="1"/>
          </p:cNvSpPr>
          <p:nvPr>
            <p:ph sz="half" idx="1"/>
          </p:nvPr>
        </p:nvSpPr>
        <p:spPr>
          <a:xfrm>
            <a:off x="500330" y="1758188"/>
            <a:ext cx="8396019" cy="4574350"/>
          </a:xfrm>
          <a:noFill/>
          <a:ln>
            <a:noFill/>
          </a:ln>
        </p:spPr>
        <p:txBody>
          <a:bodyPr wrap="square" tIns="91440" bIns="91440"/>
          <a:lstStyle/>
          <a:p>
            <a:pPr>
              <a:spcBef>
                <a:spcPct val="42000"/>
              </a:spcBef>
              <a:spcAft>
                <a:spcPct val="50000"/>
              </a:spcAft>
            </a:pPr>
            <a:r>
              <a:rPr lang="en-US" sz="1400" dirty="0" smtClean="0"/>
              <a:t>Mr. Burton’s recent representations include:</a:t>
            </a:r>
          </a:p>
          <a:p>
            <a:pPr lvl="1"/>
            <a:r>
              <a:rPr lang="en-US" sz="1400" dirty="0" smtClean="0" bmk=""/>
              <a:t>advising </a:t>
            </a:r>
            <a:r>
              <a:rPr lang="en-US" sz="1400" dirty="0" bmk=""/>
              <a:t>Hunt Investment Management LLC on the formation of a fund to invest in U.S. renewable energy projects</a:t>
            </a:r>
          </a:p>
          <a:p>
            <a:pPr marL="450850" marR="0" lvl="1" indent="-217488" algn="l" defTabSz="914400" rtl="0" eaLnBrk="0" hangingPunct="0">
              <a:lnSpc>
                <a:spcPct val="93000"/>
              </a:lnSpc>
              <a:spcBef>
                <a:spcPct val="31000"/>
              </a:spcBef>
              <a:spcAft>
                <a:spcPct val="0"/>
              </a:spcAft>
              <a:buSzTx/>
              <a:buChar char="n"/>
            </a:pPr>
            <a:r>
              <a:rPr sz="1400" b="0" i="0" u="none" dirty="0" smtClean="0" bmk=""/>
              <a:t>representation </a:t>
            </a:r>
            <a:r>
              <a:rPr sz="1400" b="0" i="0" u="none" dirty="0" bmk=""/>
              <a:t>of a publicly traded company in the acquisition of an entity holding a $107 million portfolio of land and payments from land leases underlying wind and solar projects, including more than 7,500 acres of land leased to three solar projects with a value of approximately $60 million and the payments from 11 additional land leases for a portfolio of wind projects with a value of approximately $27 million</a:t>
            </a:r>
          </a:p>
          <a:p>
            <a:pPr lvl="1"/>
            <a:r>
              <a:rPr lang="en-US" sz="1400" dirty="0" smtClean="0" bmk="">
                <a:solidFill>
                  <a:srgbClr val="000000"/>
                </a:solidFill>
              </a:rPr>
              <a:t>advising </a:t>
            </a:r>
            <a:r>
              <a:rPr lang="en-US" sz="1400" dirty="0" bmk="">
                <a:solidFill>
                  <a:srgbClr val="000000"/>
                </a:solidFill>
              </a:rPr>
              <a:t>a private solar developer in connection with $50 million acquisition and construction equity financing from a European based private equity firm for the pipeline of development and acquisition solar projects in the Western U.S. The capital stack for these projects will include special state-level incentives. (ongoing)</a:t>
            </a:r>
          </a:p>
          <a:p>
            <a:pPr lvl="1"/>
            <a:r>
              <a:rPr lang="en-US" sz="1400" dirty="0" smtClean="0" bmk=""/>
              <a:t>acting </a:t>
            </a:r>
            <a:r>
              <a:rPr lang="en-US" sz="1400" dirty="0" bmk=""/>
              <a:t>as special tax counsel to NRG Energy and its California Valley Solar Ranch (CVSR) project in connection with inclusion of CVSR in NRG’s public offering of securities in Yieldco</a:t>
            </a:r>
          </a:p>
          <a:p>
            <a:pPr lvl="1"/>
            <a:r>
              <a:rPr lang="en-US" sz="1400" dirty="0" bmk=""/>
              <a:t>acting as project counsel for Treasury Grant and tax matters in the financing of California Valley Solar Ranch, a $1.5B solar PV project supported by a Department of Energy loan </a:t>
            </a:r>
            <a:r>
              <a:rPr lang="en-US" sz="1400" dirty="0" smtClean="0" bmk=""/>
              <a:t>guaranty</a:t>
            </a:r>
            <a:endParaRPr lang="en-US" sz="1400" dirty="0" bmk=""/>
          </a:p>
        </p:txBody>
      </p:sp>
      <p:sp>
        <p:nvSpPr>
          <p:cNvPr id="11" name="TextBox 10"/>
          <p:cNvSpPr txBox="1"/>
          <p:nvPr/>
        </p:nvSpPr>
        <p:spPr>
          <a:xfrm>
            <a:off x="500331" y="1388856"/>
            <a:ext cx="2656936" cy="369332"/>
          </a:xfrm>
          <a:prstGeom prst="rect">
            <a:avLst/>
          </a:prstGeom>
          <a:noFill/>
        </p:spPr>
        <p:txBody>
          <a:bodyPr wrap="square" rtlCol="0">
            <a:spAutoFit/>
          </a:bodyPr>
          <a:lstStyle>
            <a:defPPr>
              <a:defRPr lang="en-US" bmk=""/>
            </a:defPPr>
            <a:lvl1pPr marL="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1pPr>
            <a:lvl2pPr marL="45720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2pPr>
            <a:lvl3pPr marL="91440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3pPr>
            <a:lvl4pPr marL="137160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4pPr>
            <a:lvl5pPr marL="182880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5pPr>
            <a:lvl6pPr marL="2286000" algn="l" defTabSz="914400" rtl="0" eaLnBrk="1" latinLnBrk="0" hangingPunct="1">
              <a:defRPr sz="1800" kern="1200" bmk="">
                <a:solidFill>
                  <a:schemeClr val="tx1"/>
                </a:solidFill>
                <a:latin typeface="Arial" charset="0"/>
                <a:ea typeface="+mn-ea"/>
                <a:cs typeface="Arial" charset="0"/>
              </a:defRPr>
            </a:lvl6pPr>
            <a:lvl7pPr marL="2743200" algn="l" defTabSz="914400" rtl="0" eaLnBrk="1" latinLnBrk="0" hangingPunct="1">
              <a:defRPr sz="1800" kern="1200" bmk="">
                <a:solidFill>
                  <a:schemeClr val="tx1"/>
                </a:solidFill>
                <a:latin typeface="Arial" charset="0"/>
                <a:ea typeface="+mn-ea"/>
                <a:cs typeface="Arial" charset="0"/>
              </a:defRPr>
            </a:lvl7pPr>
            <a:lvl8pPr marL="3200400" algn="l" defTabSz="914400" rtl="0" eaLnBrk="1" latinLnBrk="0" hangingPunct="1">
              <a:defRPr sz="1800" kern="1200" bmk="">
                <a:solidFill>
                  <a:schemeClr val="tx1"/>
                </a:solidFill>
                <a:latin typeface="Arial" charset="0"/>
                <a:ea typeface="+mn-ea"/>
                <a:cs typeface="Arial" charset="0"/>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latin typeface="+mj-lt"/>
              </a:rPr>
              <a:t>Representative Matters</a:t>
            </a:r>
          </a:p>
        </p:txBody>
      </p:sp>
    </p:spTree>
    <p:extLst>
      <p:ext uri="{BB962C8B-B14F-4D97-AF65-F5344CB8AC3E}">
        <p14:creationId xmlns:p14="http://schemas.microsoft.com/office/powerpoint/2010/main" val="1779173506"/>
      </p:ext>
    </p:extLst>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500331" y="491919"/>
            <a:ext cx="8343900" cy="896937"/>
          </a:xfrm>
        </p:spPr>
        <p:txBody>
          <a:bodyPr wrap="square"/>
          <a:lstStyle/>
          <a:p>
            <a:r>
              <a:rPr lang="en-US" b="1" dirty="0"/>
              <a:t>David K. Burton, </a:t>
            </a:r>
            <a:r>
              <a:rPr lang="en-US" dirty="0"/>
              <a:t>Partner</a:t>
            </a:r>
            <a:br>
              <a:rPr lang="en-US" dirty="0"/>
            </a:br>
            <a:r>
              <a:rPr lang="en-US" sz="900" dirty="0"/>
              <a:t>New York</a:t>
            </a:r>
            <a:br>
              <a:rPr lang="en-US" sz="900" dirty="0"/>
            </a:br>
            <a:r>
              <a:rPr lang="en-US" sz="900" dirty="0"/>
              <a:t>T +1 212.872.1068    F +1 212.872.1002</a:t>
            </a:r>
            <a:br>
              <a:rPr lang="en-US" sz="900" dirty="0"/>
            </a:br>
            <a:r>
              <a:rPr lang="en-US" sz="900" dirty="0"/>
              <a:t>dburton@akingump.com</a:t>
            </a:r>
          </a:p>
        </p:txBody>
      </p:sp>
      <p:sp>
        <p:nvSpPr>
          <p:cNvPr id="4" name="Slide Number Placeholder 3"/>
          <p:cNvSpPr>
            <a:spLocks noGrp="1"/>
          </p:cNvSpPr>
          <p:nvPr>
            <p:ph type="sldNum" sz="quarter" idx="10"/>
          </p:nvPr>
        </p:nvSpPr>
        <p:spPr/>
        <p:txBody>
          <a:bodyPr wrap="square"/>
          <a:lstStyle/>
          <a:p>
            <a:pPr>
              <a:defRPr/>
            </a:pPr>
            <a:fld id="{7AB27C28-3104-4DC5-A86B-222830B04884}" type="slidenum">
              <a:rPr lang="en-US" smtClean="0"/>
              <a:t>31</a:t>
            </a:fld>
            <a:endParaRPr lang="en-US" dirty="0" smtClean="0"/>
          </a:p>
        </p:txBody>
      </p:sp>
      <p:sp>
        <p:nvSpPr>
          <p:cNvPr id="8" name="Content Placeholder 9"/>
          <p:cNvSpPr>
            <a:spLocks noGrp="1"/>
          </p:cNvSpPr>
          <p:nvPr>
            <p:ph sz="half" idx="1"/>
          </p:nvPr>
        </p:nvSpPr>
        <p:spPr>
          <a:xfrm>
            <a:off x="500330" y="1758188"/>
            <a:ext cx="8396019" cy="4574350"/>
          </a:xfrm>
          <a:noFill/>
          <a:ln>
            <a:noFill/>
          </a:ln>
        </p:spPr>
        <p:txBody>
          <a:bodyPr wrap="square" tIns="91440" bIns="91440"/>
          <a:lstStyle/>
          <a:p>
            <a:pPr>
              <a:spcBef>
                <a:spcPct val="42000"/>
              </a:spcBef>
              <a:spcAft>
                <a:spcPct val="50000"/>
              </a:spcAft>
            </a:pPr>
            <a:r>
              <a:rPr lang="en-US" sz="1400" dirty="0"/>
              <a:t>Mr. Burton’s recent representations include:</a:t>
            </a:r>
          </a:p>
          <a:p>
            <a:pPr lvl="1"/>
            <a:r>
              <a:rPr lang="en-US" sz="1400" dirty="0" bmk=""/>
              <a:t>representation of OneRoof Energy Group, Inc. in an IPO/reverse merger transaction pursuant to which OneRoof Energy, Inc., a national residential solar company, became a wholly owned subsidiary of a publicly traded company</a:t>
            </a:r>
          </a:p>
          <a:p>
            <a:pPr lvl="1"/>
            <a:r>
              <a:rPr lang="en-US" sz="1400" dirty="0" smtClean="0" bmk=""/>
              <a:t>advising </a:t>
            </a:r>
            <a:r>
              <a:rPr lang="en-US" sz="1400" dirty="0" bmk=""/>
              <a:t>OneRoof Energy in a $50 million subscription receipts financing</a:t>
            </a:r>
          </a:p>
          <a:p>
            <a:pPr lvl="1"/>
            <a:r>
              <a:rPr lang="en-US" sz="1400" dirty="0" smtClean="0" bmk=""/>
              <a:t>advising </a:t>
            </a:r>
            <a:r>
              <a:rPr lang="en-US" sz="1400" dirty="0" bmk=""/>
              <a:t>a high net worth individual on acquisition and financing of solar projects subject to virtual net metering in which the individual will </a:t>
            </a:r>
            <a:r>
              <a:rPr lang="en-US" sz="1400" i="1" dirty="0" bmk=""/>
              <a:t>materially participate </a:t>
            </a:r>
            <a:r>
              <a:rPr lang="en-US" sz="1400" dirty="0" bmk=""/>
              <a:t>in the operations to treat the tax benefits as </a:t>
            </a:r>
            <a:r>
              <a:rPr lang="en-US" sz="1400" i="1" dirty="0" bmk=""/>
              <a:t>active</a:t>
            </a:r>
            <a:r>
              <a:rPr lang="en-US" sz="1400" dirty="0" bmk=""/>
              <a:t> </a:t>
            </a:r>
          </a:p>
          <a:p>
            <a:pPr lvl="1"/>
            <a:r>
              <a:rPr lang="en-US" sz="1400" dirty="0" smtClean="0" bmk=""/>
              <a:t>representation </a:t>
            </a:r>
            <a:r>
              <a:rPr lang="en-US" sz="1400" dirty="0" bmk=""/>
              <a:t>of State Street Bank &amp; Trust in connection with the $260 million in tax equity financing for the Buffalo Dunes, a 250 MW wind project in Kansas backed by subsidiaries of Enel Green Power and GE Capital</a:t>
            </a:r>
          </a:p>
          <a:p>
            <a:pPr marL="450850" marR="0" lvl="1" indent="-217488" algn="l" defTabSz="914400" rtl="0" eaLnBrk="0" hangingPunct="0">
              <a:lnSpc>
                <a:spcPct val="93000"/>
              </a:lnSpc>
              <a:spcBef>
                <a:spcPct val="31000"/>
              </a:spcBef>
              <a:spcAft>
                <a:spcPct val="50000"/>
              </a:spcAft>
              <a:buSzTx/>
              <a:buChar char="n"/>
            </a:pPr>
            <a:r>
              <a:rPr sz="1400" b="0" i="0" u="none" dirty="0" smtClean="0" bmk="">
                <a:latin typeface="+mn-lt"/>
              </a:rPr>
              <a:t>representing </a:t>
            </a:r>
            <a:r>
              <a:rPr sz="1400" b="0" i="0" u="none" dirty="0" bmk="">
                <a:latin typeface="+mn-lt"/>
              </a:rPr>
              <a:t>SunPower in connection with a sale and leaseback of photovoltaic solar energy equipment to be installed in </a:t>
            </a:r>
            <a:r>
              <a:rPr sz="1400" b="0" i="0" u="none" dirty="0" smtClean="0" bmk="">
                <a:latin typeface="+mn-lt"/>
              </a:rPr>
              <a:t>California </a:t>
            </a:r>
            <a:endParaRPr sz="1400" b="0" i="0" u="none" dirty="0" bmk="">
              <a:latin typeface="+mn-lt"/>
            </a:endParaRPr>
          </a:p>
        </p:txBody>
      </p:sp>
      <p:sp>
        <p:nvSpPr>
          <p:cNvPr id="11" name="TextBox 10"/>
          <p:cNvSpPr txBox="1"/>
          <p:nvPr/>
        </p:nvSpPr>
        <p:spPr>
          <a:xfrm>
            <a:off x="500331" y="1388856"/>
            <a:ext cx="2656936" cy="369332"/>
          </a:xfrm>
          <a:prstGeom prst="rect">
            <a:avLst/>
          </a:prstGeom>
          <a:noFill/>
        </p:spPr>
        <p:txBody>
          <a:bodyPr wrap="square" rtlCol="0">
            <a:spAutoFit/>
          </a:bodyPr>
          <a:lstStyle>
            <a:defPPr>
              <a:defRPr lang="en-US" bmk=""/>
            </a:defPPr>
            <a:lvl1pPr marL="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1pPr>
            <a:lvl2pPr marL="45720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2pPr>
            <a:lvl3pPr marL="91440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3pPr>
            <a:lvl4pPr marL="137160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4pPr>
            <a:lvl5pPr marL="1828800" algn="l" defTabSz="914400" rtl="0" eaLnBrk="1" fontAlgn="base" latinLnBrk="0" hangingPunct="1">
              <a:spcBef>
                <a:spcPct val="0"/>
              </a:spcBef>
              <a:spcAft>
                <a:spcPct val="0"/>
              </a:spcAft>
              <a:defRPr sz="1800" kern="1200" bmk="">
                <a:solidFill>
                  <a:schemeClr val="tx1"/>
                </a:solidFill>
                <a:latin typeface="Arial" charset="0"/>
                <a:ea typeface="+mn-ea"/>
                <a:cs typeface="Arial" charset="0"/>
              </a:defRPr>
            </a:lvl5pPr>
            <a:lvl6pPr marL="2286000" algn="l" defTabSz="914400" rtl="0" eaLnBrk="1" latinLnBrk="0" hangingPunct="1">
              <a:defRPr sz="1800" kern="1200" bmk="">
                <a:solidFill>
                  <a:schemeClr val="tx1"/>
                </a:solidFill>
                <a:latin typeface="Arial" charset="0"/>
                <a:ea typeface="+mn-ea"/>
                <a:cs typeface="Arial" charset="0"/>
              </a:defRPr>
            </a:lvl6pPr>
            <a:lvl7pPr marL="2743200" algn="l" defTabSz="914400" rtl="0" eaLnBrk="1" latinLnBrk="0" hangingPunct="1">
              <a:defRPr sz="1800" kern="1200" bmk="">
                <a:solidFill>
                  <a:schemeClr val="tx1"/>
                </a:solidFill>
                <a:latin typeface="Arial" charset="0"/>
                <a:ea typeface="+mn-ea"/>
                <a:cs typeface="Arial" charset="0"/>
              </a:defRPr>
            </a:lvl7pPr>
            <a:lvl8pPr marL="3200400" algn="l" defTabSz="914400" rtl="0" eaLnBrk="1" latinLnBrk="0" hangingPunct="1">
              <a:defRPr sz="1800" kern="1200" bmk="">
                <a:solidFill>
                  <a:schemeClr val="tx1"/>
                </a:solidFill>
                <a:latin typeface="Arial" charset="0"/>
                <a:ea typeface="+mn-ea"/>
                <a:cs typeface="Arial" charset="0"/>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latin typeface="+mj-lt"/>
              </a:rPr>
              <a:t>Representative Matters</a:t>
            </a:r>
          </a:p>
        </p:txBody>
      </p:sp>
    </p:spTree>
    <p:extLst>
      <p:ext uri="{BB962C8B-B14F-4D97-AF65-F5344CB8AC3E}">
        <p14:creationId xmlns:p14="http://schemas.microsoft.com/office/powerpoint/2010/main" val="1674155007"/>
      </p:ext>
    </p:extLst>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a:xfrm>
            <a:off x="456067" y="3603168"/>
            <a:ext cx="7251019" cy="1306513"/>
          </a:xfrm>
          <a:prstGeom prst="rect">
            <a:avLst/>
          </a:prstGeom>
        </p:spPr>
        <p:txBody>
          <a:bodyPr/>
          <a:lstStyle/>
          <a:p>
            <a:endParaRPr lang="en-US" sz="900" dirty="0"/>
          </a:p>
        </p:txBody>
      </p:sp>
      <p:pic>
        <p:nvPicPr>
          <p:cNvPr id="9" name="Picture 8" descr="2013_Firmwide_LOGO_1stPG.png"/>
          <p:cNvPicPr/>
          <p:nvPr/>
        </p:nvPicPr>
        <p:blipFill>
          <a:blip r:embed="rId3" cstate="print"/>
          <a:stretch>
            <a:fillRect/>
          </a:stretch>
        </p:blipFill>
        <p:spPr>
          <a:xfrm>
            <a:off x="2741122" y="2880360"/>
            <a:ext cx="3661756" cy="1097280"/>
          </a:xfrm>
          <a:prstGeom prst="rect">
            <a:avLst/>
          </a:prstGeom>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YieldCo – I-Bankers’ Rules of Thumb </a:t>
            </a:r>
            <a:endParaRPr lang="en-US" dirty="0"/>
          </a:p>
        </p:txBody>
      </p:sp>
      <p:sp>
        <p:nvSpPr>
          <p:cNvPr id="3" name="Content Placeholder 2"/>
          <p:cNvSpPr>
            <a:spLocks noGrp="1"/>
          </p:cNvSpPr>
          <p:nvPr>
            <p:ph idx="1"/>
          </p:nvPr>
        </p:nvSpPr>
        <p:spPr>
          <a:xfrm>
            <a:off x="457200" y="1668462"/>
            <a:ext cx="8224838" cy="4808538"/>
          </a:xfrm>
        </p:spPr>
        <p:txBody>
          <a:bodyPr/>
          <a:lstStyle/>
          <a:p>
            <a:r>
              <a:rPr lang="en-US" dirty="0" smtClean="0"/>
              <a:t>Investment bankers have rules of thumb for a YieldCo to be attractive to the public market: </a:t>
            </a:r>
          </a:p>
          <a:p>
            <a:pPr lvl="1"/>
            <a:r>
              <a:rPr lang="en-US" dirty="0" smtClean="0"/>
              <a:t>transaction needs to be of a sufficient size to merit the cost of the initial public offering (IPO) </a:t>
            </a:r>
          </a:p>
          <a:p>
            <a:pPr lvl="1"/>
            <a:r>
              <a:rPr lang="en-US" dirty="0" smtClean="0"/>
              <a:t>the on-going costs of being public entity (</a:t>
            </a:r>
            <a:r>
              <a:rPr lang="en-US" i="1" dirty="0" smtClean="0"/>
              <a:t>e.g.</a:t>
            </a:r>
            <a:r>
              <a:rPr lang="en-US" dirty="0" smtClean="0"/>
              <a:t>, Sarbanes-Oxley compliance)</a:t>
            </a:r>
          </a:p>
          <a:p>
            <a:pPr lvl="1"/>
            <a:r>
              <a:rPr lang="en-US" dirty="0" smtClean="0"/>
              <a:t>roughly speaking, that means the YieldCo needs to be raising at least approximately $150 million or more in equity in the IPO</a:t>
            </a:r>
          </a:p>
          <a:p>
            <a:r>
              <a:rPr lang="en-US" dirty="0" smtClean="0"/>
              <a:t>The market will demand consistent cash flows to pay distributions, so that means substantial EBITDA (</a:t>
            </a:r>
            <a:r>
              <a:rPr lang="en-US" i="1" dirty="0" smtClean="0"/>
              <a:t>i.e.</a:t>
            </a:r>
            <a:r>
              <a:rPr lang="en-US" dirty="0" smtClean="0"/>
              <a:t>, earnings before interest, taxes, depreciation and amortization)</a:t>
            </a:r>
          </a:p>
          <a:p>
            <a:r>
              <a:rPr lang="en-US" dirty="0" smtClean="0"/>
              <a:t>Sponsor should have skin in the game by retaining a substantial interest (</a:t>
            </a:r>
            <a:r>
              <a:rPr lang="en-US" i="1" dirty="0" smtClean="0"/>
              <a:t>i.e.</a:t>
            </a:r>
            <a:r>
              <a:rPr lang="en-US" dirty="0" smtClean="0"/>
              <a:t>, more than 50%) in the projects that YieldCo will invest in </a:t>
            </a:r>
          </a:p>
          <a:p>
            <a:pPr lvl="1"/>
            <a:r>
              <a:rPr lang="en-US" dirty="0" smtClean="0"/>
              <a:t>Ensures the sponsor continues to maximize the operations of the assets, rather than using YieldCo as a means to cash out</a:t>
            </a:r>
          </a:p>
          <a:p>
            <a:r>
              <a:rPr lang="en-US" dirty="0" smtClean="0"/>
              <a:t>So sponsor needs more than $300 million in project assets to support an IPO</a:t>
            </a:r>
          </a:p>
          <a:p>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3</a:t>
            </a:fld>
            <a:endParaRPr lang="en-US" dirty="0"/>
          </a:p>
        </p:txBody>
      </p:sp>
    </p:spTree>
    <p:extLst>
      <p:ext uri="{BB962C8B-B14F-4D97-AF65-F5344CB8AC3E}">
        <p14:creationId xmlns:p14="http://schemas.microsoft.com/office/powerpoint/2010/main" val="1226840103"/>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1"/>
          <p:cNvSpPr txBox="1"/>
          <p:nvPr/>
        </p:nvSpPr>
        <p:spPr>
          <a:xfrm>
            <a:off x="2590800" y="2140803"/>
            <a:ext cx="914400" cy="830997"/>
          </a:xfrm>
          <a:prstGeom prst="rect">
            <a:avLst/>
          </a:prstGeom>
          <a:noFill/>
          <a:ln>
            <a:noFill/>
          </a:ln>
        </p:spPr>
        <p:txBody>
          <a:bodyPr wrap="square" rtlCol="0">
            <a:spAutoFit/>
          </a:bodyPr>
          <a:lstStyle/>
          <a:p>
            <a:r>
              <a:rPr lang="en-US" sz="800" b="1" dirty="0" smtClean="0"/>
              <a:t>Class B Common Stock 70% Voting Interest</a:t>
            </a:r>
          </a:p>
          <a:p>
            <a:r>
              <a:rPr lang="en-US" sz="800" b="1" dirty="0" smtClean="0"/>
              <a:t>0% Economic </a:t>
            </a:r>
          </a:p>
          <a:p>
            <a:r>
              <a:rPr lang="en-US" sz="800" b="1" dirty="0" smtClean="0"/>
              <a:t>Interest </a:t>
            </a:r>
            <a:endParaRPr lang="en-US" sz="800" b="1" dirty="0"/>
          </a:p>
        </p:txBody>
      </p:sp>
      <p:cxnSp>
        <p:nvCxnSpPr>
          <p:cNvPr id="169" name="Straight Connector 168"/>
          <p:cNvCxnSpPr/>
          <p:nvPr/>
        </p:nvCxnSpPr>
        <p:spPr>
          <a:xfrm>
            <a:off x="1752600" y="2209800"/>
            <a:ext cx="1981200" cy="1752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H="1">
            <a:off x="4419600" y="1790700"/>
            <a:ext cx="762000" cy="800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3124200" y="1828800"/>
            <a:ext cx="762000" cy="76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H="1">
            <a:off x="4233730" y="2971800"/>
            <a:ext cx="38100" cy="266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YieldCo Example – NRG Yield, Inc. </a:t>
            </a:r>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4</a:t>
            </a:fld>
            <a:endParaRPr lang="en-US" dirty="0"/>
          </a:p>
        </p:txBody>
      </p:sp>
      <p:sp>
        <p:nvSpPr>
          <p:cNvPr id="7" name="Rectangle 6"/>
          <p:cNvSpPr/>
          <p:nvPr/>
        </p:nvSpPr>
        <p:spPr>
          <a:xfrm>
            <a:off x="1676400" y="1447800"/>
            <a:ext cx="1447800" cy="685800"/>
          </a:xfrm>
          <a:prstGeom prst="rect">
            <a:avLst/>
          </a:prstGeom>
          <a:solidFill>
            <a:srgbClr val="10F415"/>
          </a:solidFill>
          <a:ln>
            <a:solidFill>
              <a:srgbClr val="10F415"/>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NRG Energy </a:t>
            </a:r>
            <a:endParaRPr lang="en-US" sz="1600" dirty="0">
              <a:solidFill>
                <a:schemeClr val="tx1"/>
              </a:solidFill>
            </a:endParaRPr>
          </a:p>
        </p:txBody>
      </p:sp>
      <p:sp>
        <p:nvSpPr>
          <p:cNvPr id="9" name="Rectangle 8"/>
          <p:cNvSpPr/>
          <p:nvPr/>
        </p:nvSpPr>
        <p:spPr>
          <a:xfrm>
            <a:off x="3505200" y="2362200"/>
            <a:ext cx="1447800" cy="609600"/>
          </a:xfrm>
          <a:prstGeom prst="rect">
            <a:avLst/>
          </a:prstGeom>
          <a:solidFill>
            <a:srgbClr val="7030A0"/>
          </a:solidFill>
          <a:ln>
            <a:solidFill>
              <a:srgbClr val="7030A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NRG Yield, Inc. </a:t>
            </a:r>
            <a:endParaRPr lang="en-US" sz="1600" dirty="0">
              <a:solidFill>
                <a:schemeClr val="tx1"/>
              </a:solidFill>
            </a:endParaRPr>
          </a:p>
        </p:txBody>
      </p:sp>
      <p:sp>
        <p:nvSpPr>
          <p:cNvPr id="37" name="TextBox 36"/>
          <p:cNvSpPr txBox="1"/>
          <p:nvPr/>
        </p:nvSpPr>
        <p:spPr>
          <a:xfrm>
            <a:off x="5791200" y="2667000"/>
            <a:ext cx="1524000" cy="369332"/>
          </a:xfrm>
          <a:prstGeom prst="rect">
            <a:avLst/>
          </a:prstGeom>
          <a:noFill/>
        </p:spPr>
        <p:txBody>
          <a:bodyPr wrap="square" rtlCol="0">
            <a:spAutoFit/>
          </a:bodyPr>
          <a:lstStyle/>
          <a:p>
            <a:r>
              <a:rPr lang="en-US" sz="900" b="1" dirty="0" smtClean="0"/>
              <a:t>Class A Common Stock 30% Voting Interest </a:t>
            </a:r>
            <a:endParaRPr lang="en-US" sz="900" b="1" dirty="0"/>
          </a:p>
        </p:txBody>
      </p:sp>
      <p:cxnSp>
        <p:nvCxnSpPr>
          <p:cNvPr id="146" name="Straight Connector 145"/>
          <p:cNvCxnSpPr/>
          <p:nvPr/>
        </p:nvCxnSpPr>
        <p:spPr>
          <a:xfrm>
            <a:off x="372454" y="5257800"/>
            <a:ext cx="785714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a:off x="922232" y="52578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a:off x="2031048" y="52578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a:off x="3140578" y="52578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a:off x="5351806" y="52578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6461336" y="52578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7562320" y="5257800"/>
            <a:ext cx="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160" name="TextBox 159"/>
          <p:cNvSpPr txBox="1"/>
          <p:nvPr/>
        </p:nvSpPr>
        <p:spPr>
          <a:xfrm>
            <a:off x="3733800" y="5105400"/>
            <a:ext cx="478016" cy="215444"/>
          </a:xfrm>
          <a:prstGeom prst="rect">
            <a:avLst/>
          </a:prstGeom>
          <a:noFill/>
        </p:spPr>
        <p:txBody>
          <a:bodyPr wrap="none" rtlCol="0">
            <a:spAutoFit/>
          </a:bodyPr>
          <a:lstStyle/>
          <a:p>
            <a:r>
              <a:rPr lang="en-US" sz="800" dirty="0" smtClean="0"/>
              <a:t>100% </a:t>
            </a:r>
            <a:endParaRPr lang="en-US" sz="800" dirty="0"/>
          </a:p>
        </p:txBody>
      </p:sp>
      <p:sp>
        <p:nvSpPr>
          <p:cNvPr id="161" name="TextBox 160"/>
          <p:cNvSpPr txBox="1"/>
          <p:nvPr/>
        </p:nvSpPr>
        <p:spPr>
          <a:xfrm>
            <a:off x="869528" y="5334000"/>
            <a:ext cx="564578" cy="215444"/>
          </a:xfrm>
          <a:prstGeom prst="rect">
            <a:avLst/>
          </a:prstGeom>
          <a:noFill/>
        </p:spPr>
        <p:txBody>
          <a:bodyPr wrap="none" rtlCol="0">
            <a:spAutoFit/>
          </a:bodyPr>
          <a:lstStyle/>
          <a:p>
            <a:r>
              <a:rPr lang="en-US" sz="800" dirty="0" smtClean="0"/>
              <a:t>49.95% </a:t>
            </a:r>
            <a:endParaRPr lang="en-US" sz="800" dirty="0"/>
          </a:p>
        </p:txBody>
      </p:sp>
      <p:sp>
        <p:nvSpPr>
          <p:cNvPr id="162" name="TextBox 161"/>
          <p:cNvSpPr txBox="1"/>
          <p:nvPr/>
        </p:nvSpPr>
        <p:spPr>
          <a:xfrm>
            <a:off x="1966788" y="5334000"/>
            <a:ext cx="478016" cy="215444"/>
          </a:xfrm>
          <a:prstGeom prst="rect">
            <a:avLst/>
          </a:prstGeom>
          <a:noFill/>
        </p:spPr>
        <p:txBody>
          <a:bodyPr wrap="none" rtlCol="0">
            <a:spAutoFit/>
          </a:bodyPr>
          <a:lstStyle/>
          <a:p>
            <a:r>
              <a:rPr lang="en-US" sz="800" dirty="0" smtClean="0"/>
              <a:t>100% </a:t>
            </a:r>
            <a:endParaRPr lang="en-US" sz="800" dirty="0"/>
          </a:p>
        </p:txBody>
      </p:sp>
      <p:sp>
        <p:nvSpPr>
          <p:cNvPr id="163" name="TextBox 162"/>
          <p:cNvSpPr txBox="1"/>
          <p:nvPr/>
        </p:nvSpPr>
        <p:spPr>
          <a:xfrm>
            <a:off x="3090016" y="5334000"/>
            <a:ext cx="564578" cy="215444"/>
          </a:xfrm>
          <a:prstGeom prst="rect">
            <a:avLst/>
          </a:prstGeom>
          <a:noFill/>
        </p:spPr>
        <p:txBody>
          <a:bodyPr wrap="none" rtlCol="0">
            <a:spAutoFit/>
          </a:bodyPr>
          <a:lstStyle/>
          <a:p>
            <a:r>
              <a:rPr lang="en-US" sz="800" dirty="0" smtClean="0"/>
              <a:t>49.95% </a:t>
            </a:r>
            <a:endParaRPr lang="en-US" sz="800" dirty="0"/>
          </a:p>
        </p:txBody>
      </p:sp>
      <p:sp>
        <p:nvSpPr>
          <p:cNvPr id="164" name="TextBox 163"/>
          <p:cNvSpPr txBox="1"/>
          <p:nvPr/>
        </p:nvSpPr>
        <p:spPr>
          <a:xfrm>
            <a:off x="4191714" y="5334000"/>
            <a:ext cx="564578" cy="215444"/>
          </a:xfrm>
          <a:prstGeom prst="rect">
            <a:avLst/>
          </a:prstGeom>
          <a:noFill/>
        </p:spPr>
        <p:txBody>
          <a:bodyPr wrap="none" rtlCol="0">
            <a:spAutoFit/>
          </a:bodyPr>
          <a:lstStyle/>
          <a:p>
            <a:r>
              <a:rPr lang="en-US" sz="800" dirty="0" smtClean="0"/>
              <a:t>49.95% </a:t>
            </a:r>
            <a:endParaRPr lang="en-US" sz="800" dirty="0"/>
          </a:p>
        </p:txBody>
      </p:sp>
      <p:sp>
        <p:nvSpPr>
          <p:cNvPr id="165" name="TextBox 164"/>
          <p:cNvSpPr txBox="1"/>
          <p:nvPr/>
        </p:nvSpPr>
        <p:spPr>
          <a:xfrm>
            <a:off x="5292698" y="5334000"/>
            <a:ext cx="478016" cy="215444"/>
          </a:xfrm>
          <a:prstGeom prst="rect">
            <a:avLst/>
          </a:prstGeom>
          <a:noFill/>
        </p:spPr>
        <p:txBody>
          <a:bodyPr wrap="none" rtlCol="0">
            <a:spAutoFit/>
          </a:bodyPr>
          <a:lstStyle/>
          <a:p>
            <a:r>
              <a:rPr lang="en-US" sz="800" dirty="0" smtClean="0"/>
              <a:t>100% </a:t>
            </a:r>
            <a:endParaRPr lang="en-US" sz="800" dirty="0"/>
          </a:p>
        </p:txBody>
      </p:sp>
      <p:sp>
        <p:nvSpPr>
          <p:cNvPr id="166" name="TextBox 165"/>
          <p:cNvSpPr txBox="1"/>
          <p:nvPr/>
        </p:nvSpPr>
        <p:spPr>
          <a:xfrm>
            <a:off x="6410774" y="5334000"/>
            <a:ext cx="478016" cy="215444"/>
          </a:xfrm>
          <a:prstGeom prst="rect">
            <a:avLst/>
          </a:prstGeom>
          <a:noFill/>
        </p:spPr>
        <p:txBody>
          <a:bodyPr wrap="none" rtlCol="0">
            <a:spAutoFit/>
          </a:bodyPr>
          <a:lstStyle/>
          <a:p>
            <a:r>
              <a:rPr lang="en-US" sz="800" dirty="0" smtClean="0"/>
              <a:t>100% </a:t>
            </a:r>
            <a:endParaRPr lang="en-US" sz="800" dirty="0"/>
          </a:p>
        </p:txBody>
      </p:sp>
      <p:sp>
        <p:nvSpPr>
          <p:cNvPr id="167" name="TextBox 166"/>
          <p:cNvSpPr txBox="1"/>
          <p:nvPr/>
        </p:nvSpPr>
        <p:spPr>
          <a:xfrm>
            <a:off x="7503963" y="5334000"/>
            <a:ext cx="478016" cy="215444"/>
          </a:xfrm>
          <a:prstGeom prst="rect">
            <a:avLst/>
          </a:prstGeom>
          <a:noFill/>
        </p:spPr>
        <p:txBody>
          <a:bodyPr wrap="none" rtlCol="0">
            <a:spAutoFit/>
          </a:bodyPr>
          <a:lstStyle/>
          <a:p>
            <a:r>
              <a:rPr lang="en-US" sz="800" dirty="0" smtClean="0"/>
              <a:t>100% </a:t>
            </a:r>
            <a:endParaRPr lang="en-US" sz="800" dirty="0"/>
          </a:p>
        </p:txBody>
      </p:sp>
      <p:sp>
        <p:nvSpPr>
          <p:cNvPr id="185" name="TextBox 184"/>
          <p:cNvSpPr txBox="1"/>
          <p:nvPr/>
        </p:nvSpPr>
        <p:spPr>
          <a:xfrm>
            <a:off x="3733800" y="3962400"/>
            <a:ext cx="478016" cy="215444"/>
          </a:xfrm>
          <a:prstGeom prst="rect">
            <a:avLst/>
          </a:prstGeom>
          <a:noFill/>
        </p:spPr>
        <p:txBody>
          <a:bodyPr wrap="square" rtlCol="0">
            <a:spAutoFit/>
          </a:bodyPr>
          <a:lstStyle/>
          <a:p>
            <a:r>
              <a:rPr lang="en-US" sz="800" dirty="0" smtClean="0"/>
              <a:t>100% </a:t>
            </a:r>
            <a:endParaRPr lang="en-US" sz="800" dirty="0"/>
          </a:p>
        </p:txBody>
      </p:sp>
      <p:sp>
        <p:nvSpPr>
          <p:cNvPr id="39" name="Oval 38"/>
          <p:cNvSpPr/>
          <p:nvPr/>
        </p:nvSpPr>
        <p:spPr>
          <a:xfrm>
            <a:off x="5105400" y="1371600"/>
            <a:ext cx="1600200" cy="1295400"/>
          </a:xfrm>
          <a:prstGeom prst="ellipse">
            <a:avLst/>
          </a:prstGeom>
          <a:solidFill>
            <a:srgbClr val="FFFF00"/>
          </a:solidFill>
          <a:ln>
            <a:solidFill>
              <a:srgbClr val="FFFF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050" b="1" dirty="0" smtClean="0">
                <a:solidFill>
                  <a:srgbClr val="000000"/>
                </a:solidFill>
              </a:rPr>
              <a:t>Public Shareholders</a:t>
            </a:r>
            <a:endParaRPr lang="en-US" sz="1050" b="1" dirty="0">
              <a:solidFill>
                <a:srgbClr val="000000"/>
              </a:solidFill>
            </a:endParaRPr>
          </a:p>
        </p:txBody>
      </p:sp>
      <p:sp>
        <p:nvSpPr>
          <p:cNvPr id="40" name="Isosceles Triangle 39"/>
          <p:cNvSpPr/>
          <p:nvPr/>
        </p:nvSpPr>
        <p:spPr>
          <a:xfrm>
            <a:off x="3733800" y="3048000"/>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NRG Yield</a:t>
            </a:r>
          </a:p>
          <a:p>
            <a:pPr algn="ctr"/>
            <a:r>
              <a:rPr lang="en-US" sz="1100" b="1" dirty="0" smtClean="0">
                <a:solidFill>
                  <a:schemeClr val="tx1"/>
                </a:solidFill>
              </a:rPr>
              <a:t>LLC</a:t>
            </a:r>
          </a:p>
          <a:p>
            <a:pPr algn="ctr"/>
            <a:endParaRPr lang="en-US" sz="1100" dirty="0" smtClean="0">
              <a:solidFill>
                <a:schemeClr val="tx1"/>
              </a:solidFill>
            </a:endParaRPr>
          </a:p>
        </p:txBody>
      </p:sp>
      <p:sp>
        <p:nvSpPr>
          <p:cNvPr id="44" name="TextBox 43"/>
          <p:cNvSpPr txBox="1"/>
          <p:nvPr/>
        </p:nvSpPr>
        <p:spPr>
          <a:xfrm>
            <a:off x="1503184" y="2252990"/>
            <a:ext cx="478016" cy="261610"/>
          </a:xfrm>
          <a:prstGeom prst="rect">
            <a:avLst/>
          </a:prstGeom>
          <a:noFill/>
        </p:spPr>
        <p:txBody>
          <a:bodyPr wrap="square" rtlCol="0">
            <a:spAutoFit/>
          </a:bodyPr>
          <a:lstStyle/>
          <a:p>
            <a:r>
              <a:rPr lang="en-US" sz="1100" dirty="0" smtClean="0"/>
              <a:t>60% </a:t>
            </a:r>
            <a:endParaRPr lang="en-US" sz="1100" dirty="0"/>
          </a:p>
        </p:txBody>
      </p:sp>
      <p:sp>
        <p:nvSpPr>
          <p:cNvPr id="48" name="Oval 47"/>
          <p:cNvSpPr/>
          <p:nvPr/>
        </p:nvSpPr>
        <p:spPr>
          <a:xfrm>
            <a:off x="3657600" y="4114800"/>
            <a:ext cx="1219200" cy="990600"/>
          </a:xfrm>
          <a:prstGeom prst="ellipse">
            <a:avLst/>
          </a:prstGeom>
          <a:solidFill>
            <a:srgbClr val="FF0000"/>
          </a:solidFill>
          <a:ln>
            <a:solidFill>
              <a:srgbClr val="FF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NRG Yield Operating LLC</a:t>
            </a:r>
            <a:endParaRPr lang="en-US" sz="1100" b="1" dirty="0">
              <a:solidFill>
                <a:schemeClr val="tx1"/>
              </a:solidFill>
            </a:endParaRPr>
          </a:p>
        </p:txBody>
      </p:sp>
      <p:sp>
        <p:nvSpPr>
          <p:cNvPr id="41" name="Rectangle 40"/>
          <p:cNvSpPr/>
          <p:nvPr/>
        </p:nvSpPr>
        <p:spPr>
          <a:xfrm>
            <a:off x="6934200" y="1676400"/>
            <a:ext cx="1828800" cy="307777"/>
          </a:xfrm>
          <a:prstGeom prst="rect">
            <a:avLst/>
          </a:prstGeom>
        </p:spPr>
        <p:txBody>
          <a:bodyPr wrap="square">
            <a:spAutoFit/>
          </a:bodyPr>
          <a:lstStyle/>
          <a:p>
            <a:r>
              <a:rPr lang="en-US" sz="1400" dirty="0" smtClean="0"/>
              <a:t>IPO raised $431 MM</a:t>
            </a:r>
          </a:p>
        </p:txBody>
      </p:sp>
      <p:sp>
        <p:nvSpPr>
          <p:cNvPr id="42" name="TextBox 41"/>
          <p:cNvSpPr txBox="1"/>
          <p:nvPr/>
        </p:nvSpPr>
        <p:spPr>
          <a:xfrm>
            <a:off x="4343400" y="2971800"/>
            <a:ext cx="478016" cy="261610"/>
          </a:xfrm>
          <a:prstGeom prst="rect">
            <a:avLst/>
          </a:prstGeom>
          <a:noFill/>
        </p:spPr>
        <p:txBody>
          <a:bodyPr wrap="square" rtlCol="0">
            <a:spAutoFit/>
          </a:bodyPr>
          <a:lstStyle/>
          <a:p>
            <a:r>
              <a:rPr lang="en-US" sz="1100" dirty="0" smtClean="0"/>
              <a:t>40% </a:t>
            </a:r>
            <a:endParaRPr lang="en-US" sz="1100" dirty="0"/>
          </a:p>
        </p:txBody>
      </p:sp>
      <p:sp>
        <p:nvSpPr>
          <p:cNvPr id="43" name="Isosceles Triangle 42"/>
          <p:cNvSpPr/>
          <p:nvPr/>
        </p:nvSpPr>
        <p:spPr>
          <a:xfrm>
            <a:off x="395290" y="5595182"/>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rPr>
              <a:t>Gen</a:t>
            </a:r>
            <a:br>
              <a:rPr lang="en-US" sz="1100" dirty="0" smtClean="0">
                <a:solidFill>
                  <a:schemeClr val="bg1"/>
                </a:solidFill>
              </a:rPr>
            </a:br>
            <a:r>
              <a:rPr lang="en-US" sz="1100" dirty="0" smtClean="0">
                <a:solidFill>
                  <a:schemeClr val="bg1"/>
                </a:solidFill>
              </a:rPr>
              <a:t>Conn</a:t>
            </a:r>
          </a:p>
          <a:p>
            <a:pPr algn="ctr"/>
            <a:endParaRPr lang="en-US" sz="1100" dirty="0" smtClean="0">
              <a:solidFill>
                <a:schemeClr val="tx1"/>
              </a:solidFill>
            </a:endParaRPr>
          </a:p>
        </p:txBody>
      </p:sp>
      <p:sp>
        <p:nvSpPr>
          <p:cNvPr id="54" name="Isosceles Triangle 53"/>
          <p:cNvSpPr/>
          <p:nvPr/>
        </p:nvSpPr>
        <p:spPr>
          <a:xfrm>
            <a:off x="2612676" y="5595182"/>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t>Avenal</a:t>
            </a:r>
            <a:endParaRPr lang="en-US" sz="800" dirty="0"/>
          </a:p>
          <a:p>
            <a:pPr algn="ctr"/>
            <a:endParaRPr lang="en-US" sz="1100" dirty="0" smtClean="0">
              <a:solidFill>
                <a:schemeClr val="bg1"/>
              </a:solidFill>
            </a:endParaRPr>
          </a:p>
        </p:txBody>
      </p:sp>
      <p:sp>
        <p:nvSpPr>
          <p:cNvPr id="55" name="Isosceles Triangle 54"/>
          <p:cNvSpPr/>
          <p:nvPr/>
        </p:nvSpPr>
        <p:spPr>
          <a:xfrm>
            <a:off x="1501223" y="5595182"/>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Marsh Landing</a:t>
            </a:r>
          </a:p>
          <a:p>
            <a:pPr algn="ctr"/>
            <a:endParaRPr lang="en-US" sz="1100" dirty="0" smtClean="0">
              <a:solidFill>
                <a:schemeClr val="bg1"/>
              </a:solidFill>
            </a:endParaRPr>
          </a:p>
        </p:txBody>
      </p:sp>
      <p:sp>
        <p:nvSpPr>
          <p:cNvPr id="56" name="Isosceles Triangle 55"/>
          <p:cNvSpPr/>
          <p:nvPr/>
        </p:nvSpPr>
        <p:spPr>
          <a:xfrm>
            <a:off x="3708997" y="5595182"/>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t>CVSR</a:t>
            </a:r>
            <a:endParaRPr lang="en-US" sz="800" dirty="0"/>
          </a:p>
          <a:p>
            <a:pPr algn="ctr"/>
            <a:endParaRPr lang="en-US" sz="1100" dirty="0" smtClean="0">
              <a:solidFill>
                <a:schemeClr val="bg1"/>
              </a:solidFill>
            </a:endParaRPr>
          </a:p>
        </p:txBody>
      </p:sp>
      <p:sp>
        <p:nvSpPr>
          <p:cNvPr id="57" name="Isosceles Triangle 56"/>
          <p:cNvSpPr/>
          <p:nvPr/>
        </p:nvSpPr>
        <p:spPr>
          <a:xfrm>
            <a:off x="4824502" y="5595182"/>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bg1"/>
              </a:solidFill>
            </a:endParaRPr>
          </a:p>
        </p:txBody>
      </p:sp>
      <p:sp>
        <p:nvSpPr>
          <p:cNvPr id="58" name="Isosceles Triangle 57"/>
          <p:cNvSpPr/>
          <p:nvPr/>
        </p:nvSpPr>
        <p:spPr>
          <a:xfrm>
            <a:off x="5935955" y="5595182"/>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South Trent </a:t>
            </a:r>
          </a:p>
          <a:p>
            <a:pPr algn="ctr"/>
            <a:endParaRPr lang="en-US" sz="800" dirty="0"/>
          </a:p>
          <a:p>
            <a:pPr algn="ctr"/>
            <a:endParaRPr lang="en-US" sz="1100" dirty="0" smtClean="0">
              <a:solidFill>
                <a:schemeClr val="bg1"/>
              </a:solidFill>
            </a:endParaRPr>
          </a:p>
        </p:txBody>
      </p:sp>
      <p:sp>
        <p:nvSpPr>
          <p:cNvPr id="59" name="Isosceles Triangle 58"/>
          <p:cNvSpPr/>
          <p:nvPr/>
        </p:nvSpPr>
        <p:spPr>
          <a:xfrm>
            <a:off x="7037279" y="5593240"/>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Thermal</a:t>
            </a:r>
          </a:p>
          <a:p>
            <a:pPr algn="ctr"/>
            <a:endParaRPr lang="en-US" sz="1050" dirty="0" smtClean="0">
              <a:solidFill>
                <a:schemeClr val="bg1"/>
              </a:solidFill>
            </a:endParaRPr>
          </a:p>
        </p:txBody>
      </p:sp>
      <p:sp>
        <p:nvSpPr>
          <p:cNvPr id="3" name="TextBox 2"/>
          <p:cNvSpPr txBox="1"/>
          <p:nvPr/>
        </p:nvSpPr>
        <p:spPr>
          <a:xfrm>
            <a:off x="4966042" y="5955554"/>
            <a:ext cx="772408" cy="553998"/>
          </a:xfrm>
          <a:prstGeom prst="rect">
            <a:avLst/>
          </a:prstGeom>
          <a:noFill/>
        </p:spPr>
        <p:txBody>
          <a:bodyPr wrap="square" rtlCol="0">
            <a:spAutoFit/>
          </a:bodyPr>
          <a:lstStyle/>
          <a:p>
            <a:pPr algn="ctr"/>
            <a:r>
              <a:rPr lang="en-US" sz="600" dirty="0">
                <a:solidFill>
                  <a:schemeClr val="bg1"/>
                </a:solidFill>
              </a:rPr>
              <a:t>Other Utility Scale and Distributed Generation Solar Projects</a:t>
            </a:r>
          </a:p>
        </p:txBody>
      </p:sp>
    </p:spTree>
    <p:extLst>
      <p:ext uri="{BB962C8B-B14F-4D97-AF65-F5344CB8AC3E}">
        <p14:creationId xmlns:p14="http://schemas.microsoft.com/office/powerpoint/2010/main" val="2036532345"/>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NRG’s “YieldCo” Structure – Tax Treatment</a:t>
            </a:r>
            <a:endParaRPr lang="en-US" dirty="0"/>
          </a:p>
        </p:txBody>
      </p:sp>
      <p:sp>
        <p:nvSpPr>
          <p:cNvPr id="3" name="Content Placeholder 2"/>
          <p:cNvSpPr>
            <a:spLocks noGrp="1"/>
          </p:cNvSpPr>
          <p:nvPr>
            <p:ph idx="1"/>
          </p:nvPr>
        </p:nvSpPr>
        <p:spPr>
          <a:xfrm>
            <a:off x="457200" y="1524000"/>
            <a:ext cx="8224838" cy="4267200"/>
          </a:xfrm>
        </p:spPr>
        <p:txBody>
          <a:bodyPr/>
          <a:lstStyle/>
          <a:p>
            <a:r>
              <a:rPr lang="en-US" sz="1600" dirty="0" smtClean="0"/>
              <a:t>NRG Yield Operating, LLC will not pay tax and rather will pass the tax attributes through to NRG Energy (60%) and NRG Yield LLC (40%)</a:t>
            </a:r>
          </a:p>
          <a:p>
            <a:pPr lvl="1"/>
            <a:r>
              <a:rPr lang="en-US" sz="1400" dirty="0" smtClean="0"/>
              <a:t>NRG Yield, LLC is a flow through to NRG Yield, Inc.</a:t>
            </a:r>
          </a:p>
          <a:p>
            <a:r>
              <a:rPr lang="en-US" sz="1600" dirty="0" smtClean="0"/>
              <a:t>Cash distributions from NRG Yield, Inc. to the shareholders will be taxable dividends to the shareholders to the extent of NRG Yield, Inc.’s E&amp;P</a:t>
            </a:r>
          </a:p>
          <a:p>
            <a:r>
              <a:rPr lang="en-US" sz="1600" dirty="0" smtClean="0"/>
              <a:t>E&amp;P is calculated like taxable income but (i) without tax credits, (ii) using straight-line depreciation over the class life of the asset (12 years for renewables) and (iii) with a deduction for income taxes paid</a:t>
            </a:r>
          </a:p>
          <a:p>
            <a:r>
              <a:rPr lang="en-US" sz="1600" dirty="0" smtClean="0"/>
              <a:t>To the extent the cash distributions exceed NRG Yield, Inc.’s E&amp;P, the distributions will reduce the shareholders’ basis in their shares of NRG Yield, Inc.</a:t>
            </a:r>
          </a:p>
          <a:p>
            <a:r>
              <a:rPr lang="en-US" sz="1600" dirty="0" smtClean="0"/>
              <a:t>A lower basis means a larger gain when the shareholders sell their shares, which if the shares were held for more than a year, would be taxed at the 23.8% long term capital rate for individuals </a:t>
            </a:r>
          </a:p>
          <a:p>
            <a:r>
              <a:rPr lang="en-US" sz="1600" dirty="0" smtClean="0"/>
              <a:t>To maximize its value, NRG Yield, Inc. will need to </a:t>
            </a:r>
            <a:r>
              <a:rPr lang="en-US" sz="1600" i="1" dirty="0" smtClean="0"/>
              <a:t>keep growing  </a:t>
            </a:r>
          </a:p>
          <a:p>
            <a:pPr lvl="1"/>
            <a:r>
              <a:rPr lang="en-US" sz="1400" dirty="0" smtClean="0"/>
              <a:t>New assets with tax credits and depreciation are needed to shelter the taxable income generated by older assets that have exhausted their tax benefits</a:t>
            </a:r>
          </a:p>
          <a:p>
            <a:pPr>
              <a:buNone/>
            </a:pPr>
            <a:r>
              <a:rPr lang="en-US" sz="1600" dirty="0" smtClean="0"/>
              <a:t>	</a:t>
            </a:r>
          </a:p>
          <a:p>
            <a:pPr marL="0" indent="0">
              <a:buNone/>
            </a:pPr>
            <a:r>
              <a:rPr lang="en-US" dirty="0" smtClean="0"/>
              <a:t>An average solar developer is not positioned to launch a yieldco, it may want to consider selling projects to a large company planning an IPO</a:t>
            </a:r>
          </a:p>
          <a:p>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5</a:t>
            </a:fld>
            <a:endParaRPr lang="en-US" dirty="0"/>
          </a:p>
        </p:txBody>
      </p:sp>
      <p:sp>
        <p:nvSpPr>
          <p:cNvPr id="5" name="Rectangle 4"/>
          <p:cNvSpPr/>
          <p:nvPr/>
        </p:nvSpPr>
        <p:spPr>
          <a:xfrm>
            <a:off x="381000" y="6019800"/>
            <a:ext cx="8229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Tree>
    <p:extLst>
      <p:ext uri="{BB962C8B-B14F-4D97-AF65-F5344CB8AC3E}">
        <p14:creationId xmlns:p14="http://schemas.microsoft.com/office/powerpoint/2010/main" val="1879013673"/>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Straight Connector 79"/>
          <p:cNvCxnSpPr/>
          <p:nvPr/>
        </p:nvCxnSpPr>
        <p:spPr>
          <a:xfrm>
            <a:off x="3238492" y="3940632"/>
            <a:ext cx="38404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2147205" y="4124329"/>
            <a:ext cx="1234170" cy="117183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a:off x="1398139" y="5296161"/>
            <a:ext cx="19832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NextEra Energy Partners, LP</a:t>
            </a:r>
            <a:endParaRPr lang="en-US" dirty="0"/>
          </a:p>
        </p:txBody>
      </p:sp>
      <p:sp>
        <p:nvSpPr>
          <p:cNvPr id="9" name="Isosceles Triangle 8"/>
          <p:cNvSpPr/>
          <p:nvPr/>
        </p:nvSpPr>
        <p:spPr>
          <a:xfrm>
            <a:off x="2612570" y="1722670"/>
            <a:ext cx="3090672" cy="898068"/>
          </a:xfrm>
          <a:prstGeom prst="triangle">
            <a:avLst/>
          </a:prstGeom>
          <a:solidFill>
            <a:srgbClr val="10F415"/>
          </a:solidFill>
          <a:ln>
            <a:solidFill>
              <a:srgbClr val="10F415"/>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p:txBody>
      </p:sp>
      <p:sp>
        <p:nvSpPr>
          <p:cNvPr id="10" name="Rectangle 9"/>
          <p:cNvSpPr/>
          <p:nvPr/>
        </p:nvSpPr>
        <p:spPr>
          <a:xfrm>
            <a:off x="2947322" y="3022154"/>
            <a:ext cx="2416628" cy="367394"/>
          </a:xfrm>
          <a:prstGeom prst="rect">
            <a:avLst/>
          </a:prstGeom>
          <a:solidFill>
            <a:srgbClr val="10F415"/>
          </a:solidFill>
          <a:ln>
            <a:solidFill>
              <a:srgbClr val="10F415"/>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NextEra Energy Partners GP, Inc</a:t>
            </a:r>
            <a:r>
              <a:rPr lang="en-US" sz="800" dirty="0" smtClean="0">
                <a:solidFill>
                  <a:schemeClr val="tx1"/>
                </a:solidFill>
              </a:rPr>
              <a:t>.</a:t>
            </a:r>
            <a:br>
              <a:rPr lang="en-US" sz="800" dirty="0" smtClean="0">
                <a:solidFill>
                  <a:schemeClr val="tx1"/>
                </a:solidFill>
              </a:rPr>
            </a:br>
            <a:r>
              <a:rPr lang="en-US" sz="800" dirty="0" smtClean="0">
                <a:solidFill>
                  <a:schemeClr val="tx1"/>
                </a:solidFill>
              </a:rPr>
              <a:t>(“our general partner”)</a:t>
            </a:r>
            <a:endParaRPr lang="en-US" sz="1600" dirty="0">
              <a:solidFill>
                <a:schemeClr val="tx1"/>
              </a:solidFill>
            </a:endParaRPr>
          </a:p>
        </p:txBody>
      </p:sp>
      <p:sp>
        <p:nvSpPr>
          <p:cNvPr id="11" name="Rectangle 10"/>
          <p:cNvSpPr/>
          <p:nvPr/>
        </p:nvSpPr>
        <p:spPr>
          <a:xfrm>
            <a:off x="6135454" y="1413789"/>
            <a:ext cx="2539092" cy="570758"/>
          </a:xfrm>
          <a:prstGeom prst="rect">
            <a:avLst/>
          </a:prstGeom>
          <a:solidFill>
            <a:srgbClr val="10F415"/>
          </a:solidFill>
          <a:ln>
            <a:solidFill>
              <a:srgbClr val="10F415"/>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NextEra Energy, Inc.</a:t>
            </a:r>
          </a:p>
          <a:p>
            <a:pPr algn="ctr"/>
            <a:r>
              <a:rPr lang="en-US" sz="900" dirty="0">
                <a:solidFill>
                  <a:schemeClr val="tx1"/>
                </a:solidFill>
              </a:rPr>
              <a:t>(“NextEra”)</a:t>
            </a:r>
          </a:p>
        </p:txBody>
      </p:sp>
      <p:sp>
        <p:nvSpPr>
          <p:cNvPr id="12" name="Rectangle 11"/>
          <p:cNvSpPr/>
          <p:nvPr/>
        </p:nvSpPr>
        <p:spPr>
          <a:xfrm>
            <a:off x="585100" y="3756935"/>
            <a:ext cx="2729593" cy="367394"/>
          </a:xfrm>
          <a:prstGeom prst="rect">
            <a:avLst/>
          </a:prstGeom>
          <a:solidFill>
            <a:srgbClr val="7030A0"/>
          </a:solidFill>
          <a:ln>
            <a:solidFill>
              <a:srgbClr val="7030A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NextEra Energy, Partners, </a:t>
            </a:r>
            <a:r>
              <a:rPr lang="en-US" sz="800" dirty="0" smtClean="0">
                <a:solidFill>
                  <a:schemeClr val="tx1"/>
                </a:solidFill>
              </a:rPr>
              <a:t>LP*</a:t>
            </a:r>
            <a:endParaRPr lang="en-US" sz="800" dirty="0">
              <a:solidFill>
                <a:schemeClr val="tx1"/>
              </a:solidFill>
            </a:endParaRPr>
          </a:p>
          <a:p>
            <a:pPr algn="ctr"/>
            <a:r>
              <a:rPr lang="en-US" sz="800" dirty="0">
                <a:solidFill>
                  <a:schemeClr val="tx1"/>
                </a:solidFill>
              </a:rPr>
              <a:t>NYSE: NEP</a:t>
            </a:r>
          </a:p>
        </p:txBody>
      </p:sp>
      <p:sp>
        <p:nvSpPr>
          <p:cNvPr id="17" name="Oval 16"/>
          <p:cNvSpPr/>
          <p:nvPr/>
        </p:nvSpPr>
        <p:spPr>
          <a:xfrm>
            <a:off x="378293" y="4575652"/>
            <a:ext cx="2060111" cy="525668"/>
          </a:xfrm>
          <a:prstGeom prst="ellips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NextEra Energy Operating</a:t>
            </a:r>
          </a:p>
          <a:p>
            <a:pPr algn="ctr"/>
            <a:r>
              <a:rPr lang="en-US" sz="800" dirty="0">
                <a:solidFill>
                  <a:schemeClr val="tx1"/>
                </a:solidFill>
              </a:rPr>
              <a:t>Partners GP, LLC</a:t>
            </a:r>
          </a:p>
          <a:p>
            <a:pPr algn="ctr"/>
            <a:r>
              <a:rPr lang="en-US" sz="800" dirty="0">
                <a:solidFill>
                  <a:schemeClr val="tx1"/>
                </a:solidFill>
              </a:rPr>
              <a:t>(“NEE Operating GP”)</a:t>
            </a:r>
          </a:p>
        </p:txBody>
      </p:sp>
      <p:sp>
        <p:nvSpPr>
          <p:cNvPr id="21" name="Oval 20"/>
          <p:cNvSpPr/>
          <p:nvPr/>
        </p:nvSpPr>
        <p:spPr>
          <a:xfrm>
            <a:off x="1458700" y="6162657"/>
            <a:ext cx="1894114" cy="367394"/>
          </a:xfrm>
          <a:prstGeom prst="ellips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Canadian</a:t>
            </a:r>
          </a:p>
          <a:p>
            <a:pPr algn="ctr"/>
            <a:r>
              <a:rPr lang="en-US" sz="800" dirty="0">
                <a:solidFill>
                  <a:schemeClr val="tx1"/>
                </a:solidFill>
              </a:rPr>
              <a:t>Project Entities</a:t>
            </a:r>
          </a:p>
        </p:txBody>
      </p:sp>
      <p:sp>
        <p:nvSpPr>
          <p:cNvPr id="22" name="Oval 21"/>
          <p:cNvSpPr/>
          <p:nvPr/>
        </p:nvSpPr>
        <p:spPr>
          <a:xfrm>
            <a:off x="4792454" y="6154490"/>
            <a:ext cx="1894114" cy="367394"/>
          </a:xfrm>
          <a:prstGeom prst="ellips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U.S. Project</a:t>
            </a:r>
          </a:p>
          <a:p>
            <a:pPr algn="ctr"/>
            <a:r>
              <a:rPr lang="en-US" sz="800" dirty="0">
                <a:solidFill>
                  <a:schemeClr val="tx1"/>
                </a:solidFill>
              </a:rPr>
              <a:t>Entities</a:t>
            </a:r>
          </a:p>
        </p:txBody>
      </p:sp>
      <p:sp>
        <p:nvSpPr>
          <p:cNvPr id="23" name="Isosceles Triangle 22"/>
          <p:cNvSpPr/>
          <p:nvPr/>
        </p:nvSpPr>
        <p:spPr>
          <a:xfrm>
            <a:off x="5859664" y="3740606"/>
            <a:ext cx="3090672" cy="1106725"/>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tx1"/>
              </a:solidFill>
            </a:endParaRPr>
          </a:p>
        </p:txBody>
      </p:sp>
      <p:sp>
        <p:nvSpPr>
          <p:cNvPr id="24" name="Isosceles Triangle 23"/>
          <p:cNvSpPr/>
          <p:nvPr/>
        </p:nvSpPr>
        <p:spPr>
          <a:xfrm>
            <a:off x="2403934" y="4978832"/>
            <a:ext cx="3090672" cy="898068"/>
          </a:xfrm>
          <a:prstGeom prst="triangle">
            <a:avLst/>
          </a:prstGeom>
          <a:solidFill>
            <a:srgbClr val="FF0000"/>
          </a:solidFill>
          <a:ln>
            <a:solidFill>
              <a:srgbClr val="FF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tx1"/>
              </a:solidFill>
            </a:endParaRPr>
          </a:p>
        </p:txBody>
      </p:sp>
      <p:sp>
        <p:nvSpPr>
          <p:cNvPr id="41" name="Rectangle 40"/>
          <p:cNvSpPr/>
          <p:nvPr/>
        </p:nvSpPr>
        <p:spPr>
          <a:xfrm>
            <a:off x="2432933" y="5845619"/>
            <a:ext cx="604159" cy="3088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100%</a:t>
            </a:r>
            <a:endParaRPr lang="en-US" sz="900" dirty="0">
              <a:solidFill>
                <a:schemeClr val="tx1"/>
              </a:solidFill>
            </a:endParaRPr>
          </a:p>
        </p:txBody>
      </p:sp>
      <p:sp>
        <p:nvSpPr>
          <p:cNvPr id="42" name="Rectangle 41"/>
          <p:cNvSpPr/>
          <p:nvPr/>
        </p:nvSpPr>
        <p:spPr>
          <a:xfrm>
            <a:off x="7342518" y="2013411"/>
            <a:ext cx="500216" cy="23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100%</a:t>
            </a:r>
            <a:endParaRPr lang="en-US" sz="900" dirty="0">
              <a:solidFill>
                <a:schemeClr val="tx1"/>
              </a:solidFill>
            </a:endParaRPr>
          </a:p>
        </p:txBody>
      </p:sp>
      <p:sp>
        <p:nvSpPr>
          <p:cNvPr id="43" name="Rectangle 42"/>
          <p:cNvSpPr/>
          <p:nvPr/>
        </p:nvSpPr>
        <p:spPr>
          <a:xfrm>
            <a:off x="3660808" y="2673146"/>
            <a:ext cx="604159" cy="3088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100%</a:t>
            </a:r>
            <a:endParaRPr lang="en-US" sz="900" dirty="0">
              <a:solidFill>
                <a:schemeClr val="tx1"/>
              </a:solidFill>
            </a:endParaRPr>
          </a:p>
        </p:txBody>
      </p:sp>
      <p:sp>
        <p:nvSpPr>
          <p:cNvPr id="44" name="Rectangle 43"/>
          <p:cNvSpPr/>
          <p:nvPr/>
        </p:nvSpPr>
        <p:spPr>
          <a:xfrm>
            <a:off x="1140252" y="4187881"/>
            <a:ext cx="604159" cy="3088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100%</a:t>
            </a:r>
            <a:endParaRPr lang="en-US" sz="900" dirty="0">
              <a:solidFill>
                <a:schemeClr val="tx1"/>
              </a:solidFill>
            </a:endParaRPr>
          </a:p>
        </p:txBody>
      </p:sp>
      <p:sp>
        <p:nvSpPr>
          <p:cNvPr id="47" name="Rectangle 46"/>
          <p:cNvSpPr/>
          <p:nvPr/>
        </p:nvSpPr>
        <p:spPr>
          <a:xfrm>
            <a:off x="5486410" y="2265898"/>
            <a:ext cx="604159" cy="3088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100%</a:t>
            </a:r>
            <a:endParaRPr lang="en-US" sz="900" dirty="0">
              <a:solidFill>
                <a:schemeClr val="tx1"/>
              </a:solidFill>
            </a:endParaRPr>
          </a:p>
        </p:txBody>
      </p:sp>
      <p:cxnSp>
        <p:nvCxnSpPr>
          <p:cNvPr id="49" name="Straight Connector 48"/>
          <p:cNvCxnSpPr>
            <a:endCxn id="105" idx="2"/>
          </p:cNvCxnSpPr>
          <p:nvPr/>
        </p:nvCxnSpPr>
        <p:spPr>
          <a:xfrm flipV="1">
            <a:off x="5494624" y="2485973"/>
            <a:ext cx="732905" cy="413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695447" y="2171704"/>
            <a:ext cx="30875" cy="158523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a:off x="2173298" y="3394321"/>
            <a:ext cx="1982338" cy="36261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endCxn id="17" idx="0"/>
          </p:cNvCxnSpPr>
          <p:nvPr/>
        </p:nvCxnSpPr>
        <p:spPr>
          <a:xfrm flipH="1">
            <a:off x="1408349" y="4124329"/>
            <a:ext cx="714364" cy="45132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17" idx="4"/>
          </p:cNvCxnSpPr>
          <p:nvPr/>
        </p:nvCxnSpPr>
        <p:spPr>
          <a:xfrm flipH="1">
            <a:off x="1401543" y="5101320"/>
            <a:ext cx="6806" cy="19484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4858292" y="4847332"/>
            <a:ext cx="1999708" cy="6703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24" idx="3"/>
            <a:endCxn id="21" idx="0"/>
          </p:cNvCxnSpPr>
          <p:nvPr/>
        </p:nvCxnSpPr>
        <p:spPr>
          <a:xfrm flipH="1">
            <a:off x="2405757" y="5876900"/>
            <a:ext cx="1543513" cy="2857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24" idx="3"/>
            <a:endCxn id="22" idx="0"/>
          </p:cNvCxnSpPr>
          <p:nvPr/>
        </p:nvCxnSpPr>
        <p:spPr>
          <a:xfrm>
            <a:off x="3949270" y="5876900"/>
            <a:ext cx="1790241" cy="27759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Rectangle 88"/>
          <p:cNvSpPr/>
          <p:nvPr/>
        </p:nvSpPr>
        <p:spPr>
          <a:xfrm>
            <a:off x="332017" y="2620738"/>
            <a:ext cx="1349822" cy="367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US" sz="800" dirty="0" smtClean="0">
                <a:solidFill>
                  <a:schemeClr val="tx1"/>
                </a:solidFill>
              </a:rPr>
              <a:t>LP Interest</a:t>
            </a:r>
          </a:p>
          <a:p>
            <a:r>
              <a:rPr lang="en-US" sz="800" dirty="0" smtClean="0">
                <a:solidFill>
                  <a:schemeClr val="tx1"/>
                </a:solidFill>
              </a:rPr>
              <a:t>100% Economic Interest</a:t>
            </a:r>
          </a:p>
          <a:p>
            <a:r>
              <a:rPr lang="en-US" sz="800" dirty="0" smtClean="0">
                <a:solidFill>
                  <a:schemeClr val="tx1"/>
                </a:solidFill>
              </a:rPr>
              <a:t>17.4% Voting Power</a:t>
            </a:r>
            <a:endParaRPr lang="en-US" sz="800" dirty="0">
              <a:solidFill>
                <a:schemeClr val="tx1"/>
              </a:solidFill>
            </a:endParaRPr>
          </a:p>
        </p:txBody>
      </p:sp>
      <p:sp>
        <p:nvSpPr>
          <p:cNvPr id="90" name="Rectangle 89"/>
          <p:cNvSpPr/>
          <p:nvPr/>
        </p:nvSpPr>
        <p:spPr>
          <a:xfrm>
            <a:off x="167845" y="5333973"/>
            <a:ext cx="1349822" cy="367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US" sz="800" dirty="0" smtClean="0">
                <a:solidFill>
                  <a:schemeClr val="tx1"/>
                </a:solidFill>
              </a:rPr>
              <a:t>GP Interest</a:t>
            </a:r>
          </a:p>
          <a:p>
            <a:r>
              <a:rPr lang="en-US" sz="800" dirty="0" smtClean="0">
                <a:solidFill>
                  <a:schemeClr val="tx1"/>
                </a:solidFill>
              </a:rPr>
              <a:t>0% Economic Interest</a:t>
            </a:r>
            <a:endParaRPr lang="en-US" sz="800" dirty="0">
              <a:solidFill>
                <a:schemeClr val="tx1"/>
              </a:solidFill>
            </a:endParaRPr>
          </a:p>
        </p:txBody>
      </p:sp>
      <p:sp>
        <p:nvSpPr>
          <p:cNvPr id="91" name="Rectangle 90"/>
          <p:cNvSpPr/>
          <p:nvPr/>
        </p:nvSpPr>
        <p:spPr>
          <a:xfrm>
            <a:off x="5044173" y="5844276"/>
            <a:ext cx="604159" cy="3088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100%</a:t>
            </a:r>
            <a:endParaRPr lang="en-US" sz="900" dirty="0">
              <a:solidFill>
                <a:schemeClr val="tx1"/>
              </a:solidFill>
            </a:endParaRPr>
          </a:p>
        </p:txBody>
      </p:sp>
      <p:sp>
        <p:nvSpPr>
          <p:cNvPr id="92" name="Rectangle 91"/>
          <p:cNvSpPr/>
          <p:nvPr/>
        </p:nvSpPr>
        <p:spPr>
          <a:xfrm>
            <a:off x="7279844" y="3254845"/>
            <a:ext cx="604159" cy="2204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100%</a:t>
            </a:r>
            <a:endParaRPr lang="en-US" sz="900" dirty="0">
              <a:solidFill>
                <a:schemeClr val="tx1"/>
              </a:solidFill>
            </a:endParaRPr>
          </a:p>
        </p:txBody>
      </p:sp>
      <p:sp>
        <p:nvSpPr>
          <p:cNvPr id="93" name="Rectangle 92"/>
          <p:cNvSpPr/>
          <p:nvPr/>
        </p:nvSpPr>
        <p:spPr>
          <a:xfrm>
            <a:off x="6218464" y="5044299"/>
            <a:ext cx="2087336" cy="367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US" sz="800" dirty="0" smtClean="0">
                <a:solidFill>
                  <a:schemeClr val="tx1"/>
                </a:solidFill>
              </a:rPr>
              <a:t>LP Interest</a:t>
            </a:r>
          </a:p>
          <a:p>
            <a:r>
              <a:rPr lang="en-US" sz="800" dirty="0" smtClean="0">
                <a:solidFill>
                  <a:schemeClr val="tx1"/>
                </a:solidFill>
              </a:rPr>
              <a:t>82.6% Economic Interest</a:t>
            </a:r>
          </a:p>
          <a:p>
            <a:r>
              <a:rPr lang="en-US" sz="800" dirty="0" smtClean="0">
                <a:solidFill>
                  <a:schemeClr val="tx1"/>
                </a:solidFill>
              </a:rPr>
              <a:t>82.6% Voting Power</a:t>
            </a:r>
            <a:endParaRPr lang="en-US" sz="800" dirty="0">
              <a:solidFill>
                <a:schemeClr val="tx1"/>
              </a:solidFill>
            </a:endParaRPr>
          </a:p>
        </p:txBody>
      </p:sp>
      <p:sp>
        <p:nvSpPr>
          <p:cNvPr id="94" name="Rectangle 93"/>
          <p:cNvSpPr/>
          <p:nvPr/>
        </p:nvSpPr>
        <p:spPr>
          <a:xfrm>
            <a:off x="4459066" y="3699778"/>
            <a:ext cx="1349822" cy="367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900" dirty="0" smtClean="0">
                <a:solidFill>
                  <a:schemeClr val="tx1"/>
                </a:solidFill>
              </a:rPr>
              <a:t>0% Economic Interest</a:t>
            </a:r>
          </a:p>
          <a:p>
            <a:pPr algn="ctr"/>
            <a:r>
              <a:rPr lang="en-US" sz="900" dirty="0" smtClean="0">
                <a:solidFill>
                  <a:schemeClr val="tx1"/>
                </a:solidFill>
              </a:rPr>
              <a:t>82.6% Voting Power</a:t>
            </a:r>
          </a:p>
          <a:p>
            <a:pPr algn="ctr"/>
            <a:r>
              <a:rPr lang="en-US" sz="900" dirty="0" smtClean="0">
                <a:solidFill>
                  <a:schemeClr val="tx1"/>
                </a:solidFill>
              </a:rPr>
              <a:t>Special Voting Units</a:t>
            </a:r>
            <a:endParaRPr lang="en-US" sz="900" dirty="0">
              <a:solidFill>
                <a:schemeClr val="tx1"/>
              </a:solidFill>
            </a:endParaRPr>
          </a:p>
        </p:txBody>
      </p:sp>
      <p:sp>
        <p:nvSpPr>
          <p:cNvPr id="95" name="Rectangle 94"/>
          <p:cNvSpPr/>
          <p:nvPr/>
        </p:nvSpPr>
        <p:spPr>
          <a:xfrm>
            <a:off x="2759526" y="4534833"/>
            <a:ext cx="1845142" cy="367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US" sz="800" dirty="0" smtClean="0">
                <a:solidFill>
                  <a:schemeClr val="tx1"/>
                </a:solidFill>
              </a:rPr>
              <a:t>    LP Interest</a:t>
            </a:r>
          </a:p>
          <a:p>
            <a:r>
              <a:rPr lang="en-US" sz="800" dirty="0" smtClean="0">
                <a:solidFill>
                  <a:schemeClr val="tx1"/>
                </a:solidFill>
              </a:rPr>
              <a:t>   17.4% % Economic Interest</a:t>
            </a:r>
          </a:p>
          <a:p>
            <a:r>
              <a:rPr lang="en-US" sz="800" dirty="0" smtClean="0">
                <a:solidFill>
                  <a:schemeClr val="tx1"/>
                </a:solidFill>
              </a:rPr>
              <a:t>   17.4% Voting Power</a:t>
            </a:r>
            <a:endParaRPr lang="en-US" sz="800" dirty="0">
              <a:solidFill>
                <a:schemeClr val="tx1"/>
              </a:solidFill>
            </a:endParaRPr>
          </a:p>
        </p:txBody>
      </p:sp>
      <p:sp>
        <p:nvSpPr>
          <p:cNvPr id="96" name="Rectangle 95"/>
          <p:cNvSpPr/>
          <p:nvPr/>
        </p:nvSpPr>
        <p:spPr>
          <a:xfrm>
            <a:off x="3254846" y="3486277"/>
            <a:ext cx="1349822" cy="367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US" sz="800" dirty="0" smtClean="0">
                <a:solidFill>
                  <a:schemeClr val="tx1"/>
                </a:solidFill>
              </a:rPr>
              <a:t>100% GP Interest</a:t>
            </a:r>
          </a:p>
          <a:p>
            <a:r>
              <a:rPr lang="en-US" sz="800" dirty="0" smtClean="0">
                <a:solidFill>
                  <a:schemeClr val="tx1"/>
                </a:solidFill>
              </a:rPr>
              <a:t> 0 % Economic Interest</a:t>
            </a:r>
            <a:endParaRPr lang="en-US" sz="800" dirty="0">
              <a:solidFill>
                <a:schemeClr val="tx1"/>
              </a:solidFill>
            </a:endParaRPr>
          </a:p>
        </p:txBody>
      </p:sp>
      <p:sp>
        <p:nvSpPr>
          <p:cNvPr id="105" name="Oval 104"/>
          <p:cNvSpPr/>
          <p:nvPr/>
        </p:nvSpPr>
        <p:spPr>
          <a:xfrm>
            <a:off x="6227529" y="2265166"/>
            <a:ext cx="2369927" cy="441613"/>
          </a:xfrm>
          <a:prstGeom prst="ellipse">
            <a:avLst/>
          </a:prstGeom>
          <a:solidFill>
            <a:srgbClr val="10F415"/>
          </a:solidFill>
          <a:ln>
            <a:solidFill>
              <a:srgbClr val="10F415"/>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NextEra Energy Resources, LLC</a:t>
            </a:r>
          </a:p>
          <a:p>
            <a:pPr algn="ctr"/>
            <a:r>
              <a:rPr lang="en-US" sz="800" dirty="0">
                <a:solidFill>
                  <a:schemeClr val="tx1"/>
                </a:solidFill>
              </a:rPr>
              <a:t>(“NEER”)</a:t>
            </a:r>
          </a:p>
        </p:txBody>
      </p:sp>
      <p:cxnSp>
        <p:nvCxnSpPr>
          <p:cNvPr id="112" name="Straight Connector 111"/>
          <p:cNvCxnSpPr>
            <a:stCxn id="11" idx="2"/>
            <a:endCxn id="105" idx="0"/>
          </p:cNvCxnSpPr>
          <p:nvPr/>
        </p:nvCxnSpPr>
        <p:spPr>
          <a:xfrm>
            <a:off x="7405000" y="1984547"/>
            <a:ext cx="7493" cy="28061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a:stCxn id="105" idx="4"/>
          </p:cNvCxnSpPr>
          <p:nvPr/>
        </p:nvCxnSpPr>
        <p:spPr>
          <a:xfrm flipH="1">
            <a:off x="7405000" y="2706779"/>
            <a:ext cx="7493" cy="10501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9" idx="3"/>
            <a:endCxn id="10" idx="0"/>
          </p:cNvCxnSpPr>
          <p:nvPr/>
        </p:nvCxnSpPr>
        <p:spPr>
          <a:xfrm flipH="1">
            <a:off x="4155636" y="2620738"/>
            <a:ext cx="2270" cy="40141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3345194" y="2240190"/>
            <a:ext cx="1630666" cy="328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NextEra </a:t>
            </a:r>
            <a:r>
              <a:rPr lang="en-US" sz="800" dirty="0">
                <a:solidFill>
                  <a:schemeClr val="tx1"/>
                </a:solidFill>
              </a:rPr>
              <a:t>Energy</a:t>
            </a:r>
          </a:p>
          <a:p>
            <a:pPr algn="ctr"/>
            <a:r>
              <a:rPr lang="en-US" sz="800" dirty="0">
                <a:solidFill>
                  <a:schemeClr val="tx1"/>
                </a:solidFill>
              </a:rPr>
              <a:t>Management Partners, L.P.</a:t>
            </a:r>
          </a:p>
          <a:p>
            <a:pPr algn="ctr"/>
            <a:r>
              <a:rPr lang="en-US" sz="800" dirty="0">
                <a:solidFill>
                  <a:schemeClr val="tx1"/>
                </a:solidFill>
              </a:rPr>
              <a:t>(“NEE Management”)</a:t>
            </a:r>
            <a:endParaRPr lang="en-US" sz="800" dirty="0"/>
          </a:p>
          <a:p>
            <a:pPr algn="ctr"/>
            <a:endParaRPr lang="en-US" dirty="0"/>
          </a:p>
        </p:txBody>
      </p:sp>
      <p:sp>
        <p:nvSpPr>
          <p:cNvPr id="45" name="Rectangle 44"/>
          <p:cNvSpPr/>
          <p:nvPr/>
        </p:nvSpPr>
        <p:spPr>
          <a:xfrm>
            <a:off x="6582047" y="4114800"/>
            <a:ext cx="1630666" cy="523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NextEra Energy</a:t>
            </a:r>
          </a:p>
          <a:p>
            <a:pPr algn="ctr"/>
            <a:r>
              <a:rPr lang="en-US" sz="700" dirty="0">
                <a:solidFill>
                  <a:schemeClr val="tx1"/>
                </a:solidFill>
              </a:rPr>
              <a:t>Equity Partners, LP</a:t>
            </a:r>
          </a:p>
          <a:p>
            <a:pPr algn="ctr"/>
            <a:r>
              <a:rPr lang="en-US" sz="700" dirty="0">
                <a:solidFill>
                  <a:schemeClr val="tx1"/>
                </a:solidFill>
              </a:rPr>
              <a:t>(“NEE Equity</a:t>
            </a:r>
            <a:r>
              <a:rPr lang="en-US" sz="700" dirty="0" smtClean="0">
                <a:solidFill>
                  <a:schemeClr val="tx1"/>
                </a:solidFill>
              </a:rPr>
              <a:t>”)</a:t>
            </a:r>
          </a:p>
          <a:p>
            <a:pPr algn="ctr"/>
            <a:r>
              <a:rPr lang="en-US" sz="700" dirty="0" smtClean="0">
                <a:solidFill>
                  <a:schemeClr val="tx1"/>
                </a:solidFill>
              </a:rPr>
              <a:t>76,877,500 Special Voting Units in NE Partners</a:t>
            </a:r>
          </a:p>
          <a:p>
            <a:pPr algn="ctr"/>
            <a:r>
              <a:rPr lang="en-US" sz="700" dirty="0" smtClean="0">
                <a:solidFill>
                  <a:schemeClr val="tx1"/>
                </a:solidFill>
              </a:rPr>
              <a:t>76,877,500 Common Units of NEE Operating LP</a:t>
            </a:r>
            <a:endParaRPr lang="en-US" sz="700" dirty="0"/>
          </a:p>
        </p:txBody>
      </p:sp>
      <p:sp>
        <p:nvSpPr>
          <p:cNvPr id="48" name="Rectangle 47"/>
          <p:cNvSpPr/>
          <p:nvPr/>
        </p:nvSpPr>
        <p:spPr>
          <a:xfrm>
            <a:off x="3131308" y="5376406"/>
            <a:ext cx="1630666" cy="328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NextEra Energy Operating</a:t>
            </a:r>
          </a:p>
          <a:p>
            <a:pPr algn="ctr"/>
            <a:r>
              <a:rPr lang="en-US" sz="800" dirty="0">
                <a:solidFill>
                  <a:schemeClr val="tx1"/>
                </a:solidFill>
              </a:rPr>
              <a:t>Partners, LP</a:t>
            </a:r>
          </a:p>
          <a:p>
            <a:pPr algn="ctr"/>
            <a:r>
              <a:rPr lang="en-US" sz="800" dirty="0">
                <a:solidFill>
                  <a:schemeClr val="tx1"/>
                </a:solidFill>
              </a:rPr>
              <a:t>(“NEE Operating LP</a:t>
            </a:r>
            <a:r>
              <a:rPr lang="en-US" sz="800" dirty="0" smtClean="0">
                <a:solidFill>
                  <a:schemeClr val="tx1"/>
                </a:solidFill>
              </a:rPr>
              <a:t>”)</a:t>
            </a:r>
            <a:endParaRPr lang="en-US" sz="800" dirty="0"/>
          </a:p>
        </p:txBody>
      </p:sp>
      <p:sp>
        <p:nvSpPr>
          <p:cNvPr id="50" name="Oval 49"/>
          <p:cNvSpPr/>
          <p:nvPr/>
        </p:nvSpPr>
        <p:spPr>
          <a:xfrm>
            <a:off x="914400" y="1432324"/>
            <a:ext cx="1524003" cy="739380"/>
          </a:xfrm>
          <a:prstGeom prst="ellipse">
            <a:avLst/>
          </a:prstGeom>
          <a:solidFill>
            <a:srgbClr val="FFFF00"/>
          </a:solidFill>
          <a:ln>
            <a:solidFill>
              <a:srgbClr val="FFFF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050" b="1" dirty="0" smtClean="0">
                <a:solidFill>
                  <a:srgbClr val="000000"/>
                </a:solidFill>
              </a:rPr>
              <a:t>Public Shareholder</a:t>
            </a:r>
            <a:endParaRPr lang="en-US" sz="1050" b="1" dirty="0">
              <a:solidFill>
                <a:srgbClr val="000000"/>
              </a:solidFill>
            </a:endParaRPr>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6</a:t>
            </a:fld>
            <a:endParaRPr lang="en-US" dirty="0"/>
          </a:p>
        </p:txBody>
      </p:sp>
      <p:sp>
        <p:nvSpPr>
          <p:cNvPr id="5" name="TextBox 4"/>
          <p:cNvSpPr txBox="1"/>
          <p:nvPr/>
        </p:nvSpPr>
        <p:spPr>
          <a:xfrm>
            <a:off x="6858000" y="5638800"/>
            <a:ext cx="2133600" cy="338554"/>
          </a:xfrm>
          <a:prstGeom prst="rect">
            <a:avLst/>
          </a:prstGeom>
          <a:noFill/>
        </p:spPr>
        <p:txBody>
          <a:bodyPr wrap="square" rtlCol="0">
            <a:spAutoFit/>
          </a:bodyPr>
          <a:lstStyle/>
          <a:p>
            <a:r>
              <a:rPr lang="en-US" sz="800" dirty="0" smtClean="0"/>
              <a:t>*NEP is a limited partnership for state law purposes but taxed as a corporation</a:t>
            </a:r>
            <a:endParaRPr lang="en-US" sz="800" dirty="0"/>
          </a:p>
        </p:txBody>
      </p:sp>
    </p:spTree>
    <p:extLst>
      <p:ext uri="{BB962C8B-B14F-4D97-AF65-F5344CB8AC3E}">
        <p14:creationId xmlns:p14="http://schemas.microsoft.com/office/powerpoint/2010/main" val="739416409"/>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 Projects/Canadian Projects</a:t>
            </a:r>
            <a:endParaRPr lang="en-US" dirty="0"/>
          </a:p>
        </p:txBody>
      </p:sp>
      <p:sp>
        <p:nvSpPr>
          <p:cNvPr id="4" name="Slide Number Placeholder 3"/>
          <p:cNvSpPr>
            <a:spLocks noGrp="1"/>
          </p:cNvSpPr>
          <p:nvPr>
            <p:ph type="sldNum" sz="quarter" idx="4294967295"/>
          </p:nvPr>
        </p:nvSpPr>
        <p:spPr>
          <a:xfrm>
            <a:off x="457200" y="6523832"/>
            <a:ext cx="8458200" cy="263525"/>
          </a:xfrm>
          <a:prstGeom prst="rect">
            <a:avLst/>
          </a:prstGeom>
        </p:spPr>
        <p:txBody>
          <a:bodyPr/>
          <a:lstStyle/>
          <a:p>
            <a:pPr>
              <a:tabLst>
                <a:tab pos="342900" algn="l"/>
              </a:tabLst>
              <a:defRPr/>
            </a:pPr>
            <a:fld id="{85B3B17F-43D2-4F8F-B529-494604403EF6}" type="slidenum">
              <a:rPr lang="en-US" sz="900" smtClean="0"/>
              <a:pPr>
                <a:tabLst>
                  <a:tab pos="342900" algn="l"/>
                </a:tabLst>
                <a:defRPr/>
              </a:pPr>
              <a:t>7</a:t>
            </a:fld>
            <a:endParaRPr lang="en-US" dirty="0"/>
          </a:p>
        </p:txBody>
      </p:sp>
      <p:cxnSp>
        <p:nvCxnSpPr>
          <p:cNvPr id="52" name="Straight Connector 51"/>
          <p:cNvCxnSpPr/>
          <p:nvPr/>
        </p:nvCxnSpPr>
        <p:spPr>
          <a:xfrm>
            <a:off x="3352800" y="3886200"/>
            <a:ext cx="5486400" cy="0"/>
          </a:xfrm>
          <a:prstGeom prst="line">
            <a:avLst/>
          </a:prstGeom>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3493527" y="4050354"/>
            <a:ext cx="478016" cy="195858"/>
          </a:xfrm>
          <a:prstGeom prst="rect">
            <a:avLst/>
          </a:prstGeom>
          <a:noFill/>
        </p:spPr>
        <p:txBody>
          <a:bodyPr wrap="none" rtlCol="0">
            <a:spAutoFit/>
          </a:bodyPr>
          <a:lstStyle/>
          <a:p>
            <a:r>
              <a:rPr lang="en-US" sz="800" dirty="0" smtClean="0"/>
              <a:t>100% </a:t>
            </a:r>
            <a:endParaRPr lang="en-US" sz="800" dirty="0"/>
          </a:p>
        </p:txBody>
      </p:sp>
      <p:sp>
        <p:nvSpPr>
          <p:cNvPr id="54" name="TextBox 53"/>
          <p:cNvSpPr txBox="1"/>
          <p:nvPr/>
        </p:nvSpPr>
        <p:spPr>
          <a:xfrm>
            <a:off x="4671262" y="4030768"/>
            <a:ext cx="478016" cy="215444"/>
          </a:xfrm>
          <a:prstGeom prst="rect">
            <a:avLst/>
          </a:prstGeom>
          <a:noFill/>
        </p:spPr>
        <p:txBody>
          <a:bodyPr wrap="none" rtlCol="0">
            <a:spAutoFit/>
          </a:bodyPr>
          <a:lstStyle/>
          <a:p>
            <a:r>
              <a:rPr lang="en-US" sz="800" dirty="0" smtClean="0"/>
              <a:t>100% </a:t>
            </a:r>
            <a:endParaRPr lang="en-US" sz="800" dirty="0"/>
          </a:p>
        </p:txBody>
      </p:sp>
      <p:sp>
        <p:nvSpPr>
          <p:cNvPr id="55" name="TextBox 54"/>
          <p:cNvSpPr txBox="1"/>
          <p:nvPr/>
        </p:nvSpPr>
        <p:spPr>
          <a:xfrm>
            <a:off x="5897860" y="4030768"/>
            <a:ext cx="478016" cy="215444"/>
          </a:xfrm>
          <a:prstGeom prst="rect">
            <a:avLst/>
          </a:prstGeom>
          <a:noFill/>
        </p:spPr>
        <p:txBody>
          <a:bodyPr wrap="none" rtlCol="0">
            <a:spAutoFit/>
          </a:bodyPr>
          <a:lstStyle/>
          <a:p>
            <a:r>
              <a:rPr lang="en-US" sz="800" dirty="0" smtClean="0"/>
              <a:t>100% </a:t>
            </a:r>
            <a:endParaRPr lang="en-US" sz="800" dirty="0"/>
          </a:p>
        </p:txBody>
      </p:sp>
      <p:sp>
        <p:nvSpPr>
          <p:cNvPr id="56" name="TextBox 55"/>
          <p:cNvSpPr txBox="1"/>
          <p:nvPr/>
        </p:nvSpPr>
        <p:spPr>
          <a:xfrm>
            <a:off x="7075044" y="4030768"/>
            <a:ext cx="478016" cy="215444"/>
          </a:xfrm>
          <a:prstGeom prst="rect">
            <a:avLst/>
          </a:prstGeom>
          <a:noFill/>
        </p:spPr>
        <p:txBody>
          <a:bodyPr wrap="none" rtlCol="0">
            <a:spAutoFit/>
          </a:bodyPr>
          <a:lstStyle/>
          <a:p>
            <a:r>
              <a:rPr lang="en-US" sz="800" dirty="0" smtClean="0"/>
              <a:t>100% </a:t>
            </a:r>
            <a:endParaRPr lang="en-US" sz="800" dirty="0"/>
          </a:p>
        </p:txBody>
      </p:sp>
      <p:sp>
        <p:nvSpPr>
          <p:cNvPr id="57" name="TextBox 56"/>
          <p:cNvSpPr txBox="1"/>
          <p:nvPr/>
        </p:nvSpPr>
        <p:spPr>
          <a:xfrm>
            <a:off x="8200952" y="4030768"/>
            <a:ext cx="478016" cy="215444"/>
          </a:xfrm>
          <a:prstGeom prst="rect">
            <a:avLst/>
          </a:prstGeom>
          <a:noFill/>
        </p:spPr>
        <p:txBody>
          <a:bodyPr wrap="none" rtlCol="0">
            <a:spAutoFit/>
          </a:bodyPr>
          <a:lstStyle/>
          <a:p>
            <a:r>
              <a:rPr lang="en-US" sz="800" dirty="0" smtClean="0"/>
              <a:t>100% </a:t>
            </a:r>
            <a:endParaRPr lang="en-US" sz="800" dirty="0"/>
          </a:p>
        </p:txBody>
      </p:sp>
      <p:cxnSp>
        <p:nvCxnSpPr>
          <p:cNvPr id="65" name="Straight Connector 64"/>
          <p:cNvCxnSpPr/>
          <p:nvPr/>
        </p:nvCxnSpPr>
        <p:spPr>
          <a:xfrm>
            <a:off x="3352800" y="2128979"/>
            <a:ext cx="5486400" cy="0"/>
          </a:xfrm>
          <a:prstGeom prst="line">
            <a:avLst/>
          </a:prstGeom>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3527711" y="2205179"/>
            <a:ext cx="478016" cy="215444"/>
          </a:xfrm>
          <a:prstGeom prst="rect">
            <a:avLst/>
          </a:prstGeom>
          <a:noFill/>
        </p:spPr>
        <p:txBody>
          <a:bodyPr wrap="none" rtlCol="0">
            <a:spAutoFit/>
          </a:bodyPr>
          <a:lstStyle/>
          <a:p>
            <a:r>
              <a:rPr lang="en-US" sz="800" dirty="0" smtClean="0"/>
              <a:t>100% </a:t>
            </a:r>
            <a:endParaRPr lang="en-US" sz="800" dirty="0"/>
          </a:p>
        </p:txBody>
      </p:sp>
      <p:sp>
        <p:nvSpPr>
          <p:cNvPr id="67" name="TextBox 66"/>
          <p:cNvSpPr txBox="1"/>
          <p:nvPr/>
        </p:nvSpPr>
        <p:spPr>
          <a:xfrm>
            <a:off x="4713992" y="2205179"/>
            <a:ext cx="478016" cy="215444"/>
          </a:xfrm>
          <a:prstGeom prst="rect">
            <a:avLst/>
          </a:prstGeom>
          <a:noFill/>
        </p:spPr>
        <p:txBody>
          <a:bodyPr wrap="none" rtlCol="0">
            <a:spAutoFit/>
          </a:bodyPr>
          <a:lstStyle/>
          <a:p>
            <a:r>
              <a:rPr lang="en-US" sz="800" dirty="0" smtClean="0"/>
              <a:t>100% </a:t>
            </a:r>
            <a:endParaRPr lang="en-US" sz="800" dirty="0"/>
          </a:p>
        </p:txBody>
      </p:sp>
      <p:sp>
        <p:nvSpPr>
          <p:cNvPr id="68" name="TextBox 67"/>
          <p:cNvSpPr txBox="1"/>
          <p:nvPr/>
        </p:nvSpPr>
        <p:spPr>
          <a:xfrm>
            <a:off x="5846584" y="2189512"/>
            <a:ext cx="478016" cy="215444"/>
          </a:xfrm>
          <a:prstGeom prst="rect">
            <a:avLst/>
          </a:prstGeom>
          <a:noFill/>
        </p:spPr>
        <p:txBody>
          <a:bodyPr wrap="none" rtlCol="0">
            <a:spAutoFit/>
          </a:bodyPr>
          <a:lstStyle/>
          <a:p>
            <a:r>
              <a:rPr lang="en-US" sz="800" dirty="0" smtClean="0"/>
              <a:t>100% </a:t>
            </a:r>
            <a:endParaRPr lang="en-US" sz="800" dirty="0"/>
          </a:p>
        </p:txBody>
      </p:sp>
      <p:sp>
        <p:nvSpPr>
          <p:cNvPr id="69" name="TextBox 68"/>
          <p:cNvSpPr txBox="1"/>
          <p:nvPr/>
        </p:nvSpPr>
        <p:spPr>
          <a:xfrm>
            <a:off x="6989584" y="2205179"/>
            <a:ext cx="478016" cy="215444"/>
          </a:xfrm>
          <a:prstGeom prst="rect">
            <a:avLst/>
          </a:prstGeom>
          <a:noFill/>
        </p:spPr>
        <p:txBody>
          <a:bodyPr wrap="none" rtlCol="0">
            <a:spAutoFit/>
          </a:bodyPr>
          <a:lstStyle/>
          <a:p>
            <a:r>
              <a:rPr lang="en-US" sz="800" dirty="0" smtClean="0"/>
              <a:t>100% </a:t>
            </a:r>
            <a:endParaRPr lang="en-US" sz="800" dirty="0"/>
          </a:p>
        </p:txBody>
      </p:sp>
      <p:sp>
        <p:nvSpPr>
          <p:cNvPr id="70" name="TextBox 69"/>
          <p:cNvSpPr txBox="1"/>
          <p:nvPr/>
        </p:nvSpPr>
        <p:spPr>
          <a:xfrm>
            <a:off x="8132584" y="2192361"/>
            <a:ext cx="478016" cy="215444"/>
          </a:xfrm>
          <a:prstGeom prst="rect">
            <a:avLst/>
          </a:prstGeom>
          <a:noFill/>
        </p:spPr>
        <p:txBody>
          <a:bodyPr wrap="none" rtlCol="0">
            <a:spAutoFit/>
          </a:bodyPr>
          <a:lstStyle/>
          <a:p>
            <a:r>
              <a:rPr lang="en-US" sz="800" dirty="0" smtClean="0"/>
              <a:t>100% </a:t>
            </a:r>
            <a:endParaRPr lang="en-US" sz="800" dirty="0"/>
          </a:p>
        </p:txBody>
      </p:sp>
      <p:sp>
        <p:nvSpPr>
          <p:cNvPr id="71" name="TextBox 70"/>
          <p:cNvSpPr txBox="1"/>
          <p:nvPr/>
        </p:nvSpPr>
        <p:spPr>
          <a:xfrm>
            <a:off x="3352800" y="1828800"/>
            <a:ext cx="1837362" cy="338554"/>
          </a:xfrm>
          <a:prstGeom prst="rect">
            <a:avLst/>
          </a:prstGeom>
          <a:noFill/>
        </p:spPr>
        <p:txBody>
          <a:bodyPr wrap="none" rtlCol="0">
            <a:spAutoFit/>
          </a:bodyPr>
          <a:lstStyle/>
          <a:p>
            <a:r>
              <a:rPr lang="en-US" sz="1600" dirty="0" smtClean="0"/>
              <a:t>Domestic Projects</a:t>
            </a:r>
            <a:endParaRPr lang="en-US" sz="1600" dirty="0"/>
          </a:p>
        </p:txBody>
      </p:sp>
      <p:sp>
        <p:nvSpPr>
          <p:cNvPr id="73" name="TextBox 72"/>
          <p:cNvSpPr txBox="1"/>
          <p:nvPr/>
        </p:nvSpPr>
        <p:spPr>
          <a:xfrm>
            <a:off x="3342980" y="3575538"/>
            <a:ext cx="2399794" cy="338554"/>
          </a:xfrm>
          <a:prstGeom prst="rect">
            <a:avLst/>
          </a:prstGeom>
          <a:noFill/>
        </p:spPr>
        <p:txBody>
          <a:bodyPr wrap="square" rtlCol="0">
            <a:spAutoFit/>
          </a:bodyPr>
          <a:lstStyle/>
          <a:p>
            <a:r>
              <a:rPr lang="en-US" sz="1600" dirty="0" smtClean="0"/>
              <a:t>Canadian Projects</a:t>
            </a:r>
            <a:endParaRPr lang="en-US" sz="1600" dirty="0"/>
          </a:p>
        </p:txBody>
      </p:sp>
      <p:sp>
        <p:nvSpPr>
          <p:cNvPr id="74" name="TextBox 73"/>
          <p:cNvSpPr txBox="1"/>
          <p:nvPr/>
        </p:nvSpPr>
        <p:spPr>
          <a:xfrm>
            <a:off x="104686" y="4069140"/>
            <a:ext cx="2895600" cy="1569660"/>
          </a:xfrm>
          <a:prstGeom prst="rect">
            <a:avLst/>
          </a:prstGeom>
          <a:noFill/>
        </p:spPr>
        <p:txBody>
          <a:bodyPr wrap="square" rtlCol="0">
            <a:spAutoFit/>
          </a:bodyPr>
          <a:lstStyle/>
          <a:p>
            <a:r>
              <a:rPr lang="en-US" sz="1600" dirty="0" smtClean="0"/>
              <a:t>Canadian entities for U.S. tax purposes “flow through” to the U.S., so pay Canadian tax and U.S. tax but with foreign tax credit in the U.S. for Canadian taxes</a:t>
            </a:r>
            <a:endParaRPr lang="en-US" sz="1600" dirty="0"/>
          </a:p>
        </p:txBody>
      </p:sp>
      <p:grpSp>
        <p:nvGrpSpPr>
          <p:cNvPr id="9" name="Group 8"/>
          <p:cNvGrpSpPr/>
          <p:nvPr/>
        </p:nvGrpSpPr>
        <p:grpSpPr>
          <a:xfrm>
            <a:off x="7900782" y="4336948"/>
            <a:ext cx="1072102" cy="1110917"/>
            <a:chOff x="7900782" y="4396770"/>
            <a:chExt cx="1072102" cy="1110917"/>
          </a:xfrm>
        </p:grpSpPr>
        <p:sp>
          <p:nvSpPr>
            <p:cNvPr id="36" name="Isosceles Triangle 35"/>
            <p:cNvSpPr/>
            <p:nvPr/>
          </p:nvSpPr>
          <p:spPr>
            <a:xfrm>
              <a:off x="7900782" y="4396770"/>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endParaRPr>
            </a:p>
          </p:txBody>
        </p:sp>
        <p:sp>
          <p:nvSpPr>
            <p:cNvPr id="3" name="Rectangle 2"/>
            <p:cNvSpPr/>
            <p:nvPr/>
          </p:nvSpPr>
          <p:spPr>
            <a:xfrm>
              <a:off x="7912180" y="5050487"/>
              <a:ext cx="1060704"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Moore</a:t>
              </a:r>
            </a:p>
            <a:p>
              <a:pPr algn="ctr"/>
              <a:r>
                <a:rPr lang="en-US" sz="1000" dirty="0" smtClean="0"/>
                <a:t>Solar</a:t>
              </a:r>
              <a:r>
                <a:rPr lang="en-US" sz="1000" dirty="0"/>
                <a:t>, LP</a:t>
              </a:r>
            </a:p>
            <a:p>
              <a:pPr algn="ctr"/>
              <a:endParaRPr lang="en-US" sz="800" dirty="0"/>
            </a:p>
            <a:p>
              <a:pPr algn="ctr"/>
              <a:endParaRPr lang="en-US" dirty="0"/>
            </a:p>
          </p:txBody>
        </p:sp>
      </p:grpSp>
      <p:grpSp>
        <p:nvGrpSpPr>
          <p:cNvPr id="8" name="Group 7"/>
          <p:cNvGrpSpPr/>
          <p:nvPr/>
        </p:nvGrpSpPr>
        <p:grpSpPr>
          <a:xfrm>
            <a:off x="6764600" y="4348382"/>
            <a:ext cx="1077482" cy="1065299"/>
            <a:chOff x="6764600" y="4396770"/>
            <a:chExt cx="1077482" cy="1065299"/>
          </a:xfrm>
        </p:grpSpPr>
        <p:sp>
          <p:nvSpPr>
            <p:cNvPr id="35" name="Isosceles Triangle 34"/>
            <p:cNvSpPr/>
            <p:nvPr/>
          </p:nvSpPr>
          <p:spPr>
            <a:xfrm>
              <a:off x="6764600" y="4396770"/>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endParaRPr>
            </a:p>
          </p:txBody>
        </p:sp>
        <p:sp>
          <p:nvSpPr>
            <p:cNvPr id="39" name="Rectangle 38"/>
            <p:cNvSpPr/>
            <p:nvPr/>
          </p:nvSpPr>
          <p:spPr>
            <a:xfrm>
              <a:off x="6781378" y="5004869"/>
              <a:ext cx="1060704"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Sombra</a:t>
              </a:r>
            </a:p>
            <a:p>
              <a:pPr algn="ctr"/>
              <a:r>
                <a:rPr lang="en-US" sz="1000" dirty="0" smtClean="0"/>
                <a:t>Solar</a:t>
              </a:r>
              <a:r>
                <a:rPr lang="en-US" sz="1000" dirty="0"/>
                <a:t>, LP</a:t>
              </a:r>
            </a:p>
            <a:p>
              <a:pPr algn="ctr"/>
              <a:endParaRPr lang="en-US" dirty="0"/>
            </a:p>
          </p:txBody>
        </p:sp>
      </p:grpSp>
      <p:grpSp>
        <p:nvGrpSpPr>
          <p:cNvPr id="7" name="Group 6"/>
          <p:cNvGrpSpPr/>
          <p:nvPr/>
        </p:nvGrpSpPr>
        <p:grpSpPr>
          <a:xfrm>
            <a:off x="5555240" y="4345453"/>
            <a:ext cx="1091151" cy="1068228"/>
            <a:chOff x="5555240" y="4396770"/>
            <a:chExt cx="1091151" cy="1068228"/>
          </a:xfrm>
        </p:grpSpPr>
        <p:sp>
          <p:nvSpPr>
            <p:cNvPr id="34" name="Isosceles Triangle 33"/>
            <p:cNvSpPr/>
            <p:nvPr/>
          </p:nvSpPr>
          <p:spPr>
            <a:xfrm>
              <a:off x="5585687" y="4396770"/>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endParaRPr>
            </a:p>
          </p:txBody>
        </p:sp>
        <p:sp>
          <p:nvSpPr>
            <p:cNvPr id="40" name="Rectangle 39"/>
            <p:cNvSpPr/>
            <p:nvPr/>
          </p:nvSpPr>
          <p:spPr>
            <a:xfrm>
              <a:off x="5555240" y="5007798"/>
              <a:ext cx="1060704"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Varna</a:t>
              </a:r>
            </a:p>
            <a:p>
              <a:pPr algn="ctr"/>
              <a:r>
                <a:rPr lang="en-US" sz="1000" dirty="0" smtClean="0"/>
                <a:t>Wind</a:t>
              </a:r>
              <a:r>
                <a:rPr lang="en-US" sz="1000" dirty="0"/>
                <a:t>, LP</a:t>
              </a:r>
            </a:p>
            <a:p>
              <a:pPr algn="ctr"/>
              <a:endParaRPr lang="en-US" dirty="0"/>
            </a:p>
          </p:txBody>
        </p:sp>
      </p:grpSp>
      <p:grpSp>
        <p:nvGrpSpPr>
          <p:cNvPr id="5" name="Group 4"/>
          <p:cNvGrpSpPr/>
          <p:nvPr/>
        </p:nvGrpSpPr>
        <p:grpSpPr>
          <a:xfrm>
            <a:off x="3176585" y="4336907"/>
            <a:ext cx="1071821" cy="1068228"/>
            <a:chOff x="3176585" y="4396770"/>
            <a:chExt cx="1071821" cy="1068228"/>
          </a:xfrm>
        </p:grpSpPr>
        <p:sp>
          <p:nvSpPr>
            <p:cNvPr id="32" name="Isosceles Triangle 31"/>
            <p:cNvSpPr/>
            <p:nvPr/>
          </p:nvSpPr>
          <p:spPr>
            <a:xfrm>
              <a:off x="3176585" y="4396770"/>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endParaRPr>
            </a:p>
          </p:txBody>
        </p:sp>
        <p:sp>
          <p:nvSpPr>
            <p:cNvPr id="41" name="Rectangle 40"/>
            <p:cNvSpPr/>
            <p:nvPr/>
          </p:nvSpPr>
          <p:spPr>
            <a:xfrm>
              <a:off x="3187702" y="5007798"/>
              <a:ext cx="1060704"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Conestogo</a:t>
              </a:r>
            </a:p>
            <a:p>
              <a:pPr algn="ctr"/>
              <a:r>
                <a:rPr lang="en-US" sz="1000" dirty="0" smtClean="0"/>
                <a:t>Wind</a:t>
              </a:r>
              <a:r>
                <a:rPr lang="en-US" sz="1000" dirty="0"/>
                <a:t>, LP</a:t>
              </a:r>
            </a:p>
            <a:p>
              <a:pPr algn="ctr"/>
              <a:endParaRPr lang="en-US" dirty="0"/>
            </a:p>
          </p:txBody>
        </p:sp>
      </p:grpSp>
      <p:grpSp>
        <p:nvGrpSpPr>
          <p:cNvPr id="6" name="Group 5"/>
          <p:cNvGrpSpPr/>
          <p:nvPr/>
        </p:nvGrpSpPr>
        <p:grpSpPr>
          <a:xfrm>
            <a:off x="4355498" y="4337028"/>
            <a:ext cx="1071080" cy="1102291"/>
            <a:chOff x="4355498" y="4396770"/>
            <a:chExt cx="1071080" cy="1102291"/>
          </a:xfrm>
        </p:grpSpPr>
        <p:sp>
          <p:nvSpPr>
            <p:cNvPr id="33" name="Isosceles Triangle 32"/>
            <p:cNvSpPr/>
            <p:nvPr/>
          </p:nvSpPr>
          <p:spPr>
            <a:xfrm>
              <a:off x="4355498" y="4396770"/>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endParaRPr>
            </a:p>
          </p:txBody>
        </p:sp>
        <p:sp>
          <p:nvSpPr>
            <p:cNvPr id="42" name="Rectangle 41"/>
            <p:cNvSpPr/>
            <p:nvPr/>
          </p:nvSpPr>
          <p:spPr>
            <a:xfrm>
              <a:off x="4365874" y="5041861"/>
              <a:ext cx="1060704"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Summerhaven Wind, LP</a:t>
              </a:r>
            </a:p>
            <a:p>
              <a:pPr algn="ctr"/>
              <a:endParaRPr lang="en-US" dirty="0"/>
            </a:p>
          </p:txBody>
        </p:sp>
      </p:grpSp>
      <p:grpSp>
        <p:nvGrpSpPr>
          <p:cNvPr id="43" name="Group 42"/>
          <p:cNvGrpSpPr/>
          <p:nvPr/>
        </p:nvGrpSpPr>
        <p:grpSpPr>
          <a:xfrm>
            <a:off x="3233517" y="2509979"/>
            <a:ext cx="1071821" cy="1068228"/>
            <a:chOff x="3176585" y="4396770"/>
            <a:chExt cx="1071821" cy="1068228"/>
          </a:xfrm>
        </p:grpSpPr>
        <p:sp>
          <p:nvSpPr>
            <p:cNvPr id="44" name="Isosceles Triangle 43"/>
            <p:cNvSpPr/>
            <p:nvPr/>
          </p:nvSpPr>
          <p:spPr>
            <a:xfrm>
              <a:off x="3176585" y="4396770"/>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endParaRPr>
            </a:p>
          </p:txBody>
        </p:sp>
        <p:sp>
          <p:nvSpPr>
            <p:cNvPr id="45" name="Rectangle 44"/>
            <p:cNvSpPr/>
            <p:nvPr/>
          </p:nvSpPr>
          <p:spPr>
            <a:xfrm>
              <a:off x="3187702" y="5007798"/>
              <a:ext cx="1060704"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Elk City Wind, LLC</a:t>
              </a:r>
            </a:p>
            <a:p>
              <a:pPr algn="ctr"/>
              <a:endParaRPr lang="en-US" dirty="0"/>
            </a:p>
          </p:txBody>
        </p:sp>
      </p:grpSp>
      <p:grpSp>
        <p:nvGrpSpPr>
          <p:cNvPr id="46" name="Group 45"/>
          <p:cNvGrpSpPr/>
          <p:nvPr/>
        </p:nvGrpSpPr>
        <p:grpSpPr>
          <a:xfrm>
            <a:off x="4435823" y="2509979"/>
            <a:ext cx="1071821" cy="1068228"/>
            <a:chOff x="3176585" y="4396770"/>
            <a:chExt cx="1071821" cy="1068228"/>
          </a:xfrm>
        </p:grpSpPr>
        <p:sp>
          <p:nvSpPr>
            <p:cNvPr id="47" name="Isosceles Triangle 46"/>
            <p:cNvSpPr/>
            <p:nvPr/>
          </p:nvSpPr>
          <p:spPr>
            <a:xfrm>
              <a:off x="3176585" y="4396770"/>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endParaRPr>
            </a:p>
          </p:txBody>
        </p:sp>
        <p:sp>
          <p:nvSpPr>
            <p:cNvPr id="48" name="Rectangle 47"/>
            <p:cNvSpPr/>
            <p:nvPr/>
          </p:nvSpPr>
          <p:spPr>
            <a:xfrm>
              <a:off x="3187702" y="5007798"/>
              <a:ext cx="1060704"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Northern </a:t>
              </a:r>
              <a:r>
                <a:rPr lang="en-US" sz="900" dirty="0"/>
                <a:t>Colorado Wind Energy, LLC</a:t>
              </a:r>
            </a:p>
            <a:p>
              <a:pPr algn="ctr"/>
              <a:endParaRPr lang="en-US" dirty="0"/>
            </a:p>
          </p:txBody>
        </p:sp>
      </p:grpSp>
      <p:grpSp>
        <p:nvGrpSpPr>
          <p:cNvPr id="49" name="Group 48"/>
          <p:cNvGrpSpPr/>
          <p:nvPr/>
        </p:nvGrpSpPr>
        <p:grpSpPr>
          <a:xfrm>
            <a:off x="5600957" y="2505251"/>
            <a:ext cx="1071821" cy="1068228"/>
            <a:chOff x="3176585" y="4396770"/>
            <a:chExt cx="1071821" cy="1068228"/>
          </a:xfrm>
        </p:grpSpPr>
        <p:sp>
          <p:nvSpPr>
            <p:cNvPr id="50" name="Isosceles Triangle 49"/>
            <p:cNvSpPr/>
            <p:nvPr/>
          </p:nvSpPr>
          <p:spPr>
            <a:xfrm>
              <a:off x="3176585" y="4396770"/>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endParaRPr>
            </a:p>
          </p:txBody>
        </p:sp>
        <p:sp>
          <p:nvSpPr>
            <p:cNvPr id="51" name="Rectangle 50"/>
            <p:cNvSpPr/>
            <p:nvPr/>
          </p:nvSpPr>
          <p:spPr>
            <a:xfrm>
              <a:off x="3187702" y="5007798"/>
              <a:ext cx="1060704"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Perrin Ranch Wind, LLC </a:t>
              </a:r>
            </a:p>
            <a:p>
              <a:pPr algn="ctr"/>
              <a:endParaRPr lang="en-US" dirty="0"/>
            </a:p>
          </p:txBody>
        </p:sp>
      </p:grpSp>
      <p:grpSp>
        <p:nvGrpSpPr>
          <p:cNvPr id="58" name="Group 57"/>
          <p:cNvGrpSpPr/>
          <p:nvPr/>
        </p:nvGrpSpPr>
        <p:grpSpPr>
          <a:xfrm>
            <a:off x="7930715" y="2509979"/>
            <a:ext cx="1071821" cy="1068228"/>
            <a:chOff x="3176585" y="4396770"/>
            <a:chExt cx="1071821" cy="1068228"/>
          </a:xfrm>
        </p:grpSpPr>
        <p:sp>
          <p:nvSpPr>
            <p:cNvPr id="59" name="Isosceles Triangle 58"/>
            <p:cNvSpPr/>
            <p:nvPr/>
          </p:nvSpPr>
          <p:spPr>
            <a:xfrm>
              <a:off x="3176585" y="4396770"/>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endParaRPr>
            </a:p>
          </p:txBody>
        </p:sp>
        <p:sp>
          <p:nvSpPr>
            <p:cNvPr id="72" name="Rectangle 71"/>
            <p:cNvSpPr/>
            <p:nvPr/>
          </p:nvSpPr>
          <p:spPr>
            <a:xfrm>
              <a:off x="3187702" y="5007798"/>
              <a:ext cx="1060704"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Genesis Solar, LLC</a:t>
              </a:r>
            </a:p>
            <a:p>
              <a:pPr algn="ctr"/>
              <a:endParaRPr lang="en-US" dirty="0"/>
            </a:p>
          </p:txBody>
        </p:sp>
      </p:grpSp>
      <p:grpSp>
        <p:nvGrpSpPr>
          <p:cNvPr id="75" name="Group 74"/>
          <p:cNvGrpSpPr/>
          <p:nvPr/>
        </p:nvGrpSpPr>
        <p:grpSpPr>
          <a:xfrm>
            <a:off x="6794862" y="2509979"/>
            <a:ext cx="1071821" cy="1068228"/>
            <a:chOff x="3176585" y="4396770"/>
            <a:chExt cx="1071821" cy="1068228"/>
          </a:xfrm>
        </p:grpSpPr>
        <p:sp>
          <p:nvSpPr>
            <p:cNvPr id="76" name="Isosceles Triangle 75"/>
            <p:cNvSpPr/>
            <p:nvPr/>
          </p:nvSpPr>
          <p:spPr>
            <a:xfrm>
              <a:off x="3176585" y="4396770"/>
              <a:ext cx="1060704" cy="914400"/>
            </a:xfrm>
            <a:prstGeom prst="triangle">
              <a:avLst/>
            </a:prstGeom>
            <a:solidFill>
              <a:srgbClr val="0070C0"/>
            </a:solidFill>
            <a:ln>
              <a:solidFill>
                <a:srgbClr val="0070C0"/>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endParaRPr>
            </a:p>
          </p:txBody>
        </p:sp>
        <p:sp>
          <p:nvSpPr>
            <p:cNvPr id="77" name="Rectangle 76"/>
            <p:cNvSpPr/>
            <p:nvPr/>
          </p:nvSpPr>
          <p:spPr>
            <a:xfrm>
              <a:off x="3187702" y="5007798"/>
              <a:ext cx="1060704"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Tuscola Bay Wind, LLC</a:t>
              </a:r>
            </a:p>
            <a:p>
              <a:pPr algn="ctr"/>
              <a:endParaRPr lang="en-US" dirty="0"/>
            </a:p>
          </p:txBody>
        </p:sp>
      </p:grpSp>
    </p:spTree>
    <p:extLst>
      <p:ext uri="{BB962C8B-B14F-4D97-AF65-F5344CB8AC3E}">
        <p14:creationId xmlns:p14="http://schemas.microsoft.com/office/powerpoint/2010/main" val="2354402514"/>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YieldCos Performance</a:t>
            </a:r>
            <a:endParaRPr lang="en-US"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8</a:t>
            </a:fld>
            <a:endParaRPr lang="en-US"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7857"/>
          <a:stretch/>
        </p:blipFill>
        <p:spPr>
          <a:xfrm>
            <a:off x="1313728" y="1473745"/>
            <a:ext cx="6773221" cy="3216164"/>
          </a:xfrm>
          <a:prstGeom prst="rect">
            <a:avLst/>
          </a:prstGeom>
        </p:spPr>
      </p:pic>
      <p:sp>
        <p:nvSpPr>
          <p:cNvPr id="6" name="TextBox 5"/>
          <p:cNvSpPr txBox="1"/>
          <p:nvPr/>
        </p:nvSpPr>
        <p:spPr>
          <a:xfrm>
            <a:off x="381000" y="6095999"/>
            <a:ext cx="8382000" cy="538609"/>
          </a:xfrm>
          <a:prstGeom prst="rect">
            <a:avLst/>
          </a:prstGeom>
          <a:noFill/>
        </p:spPr>
        <p:txBody>
          <a:bodyPr wrap="square" rtlCol="0">
            <a:spAutoFit/>
          </a:bodyPr>
          <a:lstStyle/>
          <a:p>
            <a:r>
              <a:rPr lang="en-US" sz="1050" baseline="30000" dirty="0" smtClean="0"/>
              <a:t>6</a:t>
            </a:r>
            <a:r>
              <a:rPr lang="en-US" sz="1050" dirty="0" smtClean="0"/>
              <a:t>  Kinrade, Thomas, </a:t>
            </a:r>
            <a:r>
              <a:rPr lang="en-US" sz="1050" i="1" dirty="0" smtClean="0"/>
              <a:t>A Sixth Yieldco Goes Public as the Asset Class Has its First Anniversary</a:t>
            </a:r>
            <a:r>
              <a:rPr lang="en-US" sz="1050" dirty="0"/>
              <a:t>, http://www.solsystemscompany.com/blog/2014/07/18/a-sixth-yieldco-goes-public-as-the-asset-class-has-its-first-anniversary/. </a:t>
            </a:r>
          </a:p>
          <a:p>
            <a:r>
              <a:rPr lang="en-US" sz="800" dirty="0" smtClean="0"/>
              <a:t>  </a:t>
            </a:r>
            <a:endParaRPr lang="en-US" sz="800" dirty="0"/>
          </a:p>
        </p:txBody>
      </p:sp>
      <p:sp>
        <p:nvSpPr>
          <p:cNvPr id="3" name="TextBox 2"/>
          <p:cNvSpPr txBox="1"/>
          <p:nvPr/>
        </p:nvSpPr>
        <p:spPr>
          <a:xfrm>
            <a:off x="1328045" y="4876800"/>
            <a:ext cx="6809878" cy="830997"/>
          </a:xfrm>
          <a:prstGeom prst="rect">
            <a:avLst/>
          </a:prstGeom>
          <a:noFill/>
        </p:spPr>
        <p:txBody>
          <a:bodyPr wrap="square" rtlCol="0">
            <a:spAutoFit/>
          </a:bodyPr>
          <a:lstStyle/>
          <a:p>
            <a:r>
              <a:rPr lang="en-US" sz="1200" dirty="0" smtClean="0"/>
              <a:t>Note:  Current dividend yield and total return since IPO are both calculated from close on 7/17/2014. </a:t>
            </a:r>
            <a:br>
              <a:rPr lang="en-US" sz="1200" dirty="0" smtClean="0"/>
            </a:br>
            <a:r>
              <a:rPr lang="en-US" sz="1200" dirty="0" smtClean="0"/>
              <a:t>Dividend yield calculations for stocks that have not yet issued dividends are based upon expected</a:t>
            </a:r>
            <a:br>
              <a:rPr lang="en-US" sz="1200" dirty="0" smtClean="0"/>
            </a:br>
            <a:r>
              <a:rPr lang="en-US" sz="1200" dirty="0" smtClean="0"/>
              <a:t>dividend distributions.</a:t>
            </a:r>
            <a:r>
              <a:rPr lang="en-US" sz="1200" baseline="30000" dirty="0" smtClean="0"/>
              <a:t>6</a:t>
            </a:r>
            <a:endParaRPr lang="en-US" sz="1200" dirty="0"/>
          </a:p>
        </p:txBody>
      </p:sp>
    </p:spTree>
    <p:extLst>
      <p:ext uri="{BB962C8B-B14F-4D97-AF65-F5344CB8AC3E}">
        <p14:creationId xmlns:p14="http://schemas.microsoft.com/office/powerpoint/2010/main" val="998911040"/>
      </p:ext>
    </p:extLst>
  </p:cSld>
  <p:clrMapOvr>
    <a:masterClrMapping/>
  </p:clrMapOvr>
  <p:transition spd="med">
    <p:fade/>
  </p:transition>
</p:sld>
</file>

<file path=ppt/theme/theme1.xml><?xml version="1.0" encoding="utf-8"?>
<a:theme xmlns:a="http://schemas.openxmlformats.org/drawingml/2006/main" name="Default Theme">
  <a:themeElements>
    <a:clrScheme name="AkinGump2013_Default">
      <a:dk1>
        <a:srgbClr val="000000"/>
      </a:dk1>
      <a:lt1>
        <a:srgbClr val="FFFFFF"/>
      </a:lt1>
      <a:dk2>
        <a:srgbClr val="FF4500"/>
      </a:dk2>
      <a:lt2>
        <a:srgbClr val="EEEEE0"/>
      </a:lt2>
      <a:accent1>
        <a:srgbClr val="8B8878"/>
      </a:accent1>
      <a:accent2>
        <a:srgbClr val="CDC8B1"/>
      </a:accent2>
      <a:accent3>
        <a:srgbClr val="788971"/>
      </a:accent3>
      <a:accent4>
        <a:srgbClr val="CCB55E"/>
      </a:accent4>
      <a:accent5>
        <a:srgbClr val="B42901"/>
      </a:accent5>
      <a:accent6>
        <a:srgbClr val="C5C1AB"/>
      </a:accent6>
      <a:hlink>
        <a:srgbClr val="FF4500"/>
      </a:hlink>
      <a:folHlink>
        <a:srgbClr val="8B8878"/>
      </a:folHlink>
    </a:clrScheme>
    <a:fontScheme name="AG_PPT_FW_LANDSCAPE">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G_PPT_FW_LANDSCAPE 1">
        <a:dk1>
          <a:srgbClr val="000000"/>
        </a:dk1>
        <a:lt1>
          <a:srgbClr val="FFFFFF"/>
        </a:lt1>
        <a:dk2>
          <a:srgbClr val="0066A1"/>
        </a:dk2>
        <a:lt2>
          <a:srgbClr val="666666"/>
        </a:lt2>
        <a:accent1>
          <a:srgbClr val="539AC8"/>
        </a:accent1>
        <a:accent2>
          <a:srgbClr val="89B5D8"/>
        </a:accent2>
        <a:accent3>
          <a:srgbClr val="FFFFFF"/>
        </a:accent3>
        <a:accent4>
          <a:srgbClr val="000000"/>
        </a:accent4>
        <a:accent5>
          <a:srgbClr val="B3CAE0"/>
        </a:accent5>
        <a:accent6>
          <a:srgbClr val="7CA4C4"/>
        </a:accent6>
        <a:hlink>
          <a:srgbClr val="BFD4E9"/>
        </a:hlink>
        <a:folHlink>
          <a:srgbClr val="9999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G_Standard-Narrow Title Bar">
  <a:themeElements>
    <a:clrScheme name="AkinGump2013_Default">
      <a:dk1>
        <a:srgbClr val="000000"/>
      </a:dk1>
      <a:lt1>
        <a:srgbClr val="FFFFFF"/>
      </a:lt1>
      <a:dk2>
        <a:srgbClr val="FF4500"/>
      </a:dk2>
      <a:lt2>
        <a:srgbClr val="EEEEE0"/>
      </a:lt2>
      <a:accent1>
        <a:srgbClr val="8B8878"/>
      </a:accent1>
      <a:accent2>
        <a:srgbClr val="CDC8B1"/>
      </a:accent2>
      <a:accent3>
        <a:srgbClr val="788971"/>
      </a:accent3>
      <a:accent4>
        <a:srgbClr val="CCB55E"/>
      </a:accent4>
      <a:accent5>
        <a:srgbClr val="B42901"/>
      </a:accent5>
      <a:accent6>
        <a:srgbClr val="C5C1AB"/>
      </a:accent6>
      <a:hlink>
        <a:srgbClr val="FF4500"/>
      </a:hlink>
      <a:folHlink>
        <a:srgbClr val="8B8878"/>
      </a:folHlink>
    </a:clrScheme>
    <a:fontScheme name="AG_PPT_FW_LANDSCAPE">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G_PPT_FW_LANDSCAPE 1">
        <a:dk1>
          <a:srgbClr val="000000"/>
        </a:dk1>
        <a:lt1>
          <a:srgbClr val="FFFFFF"/>
        </a:lt1>
        <a:dk2>
          <a:srgbClr val="0066A1"/>
        </a:dk2>
        <a:lt2>
          <a:srgbClr val="666666"/>
        </a:lt2>
        <a:accent1>
          <a:srgbClr val="539AC8"/>
        </a:accent1>
        <a:accent2>
          <a:srgbClr val="89B5D8"/>
        </a:accent2>
        <a:accent3>
          <a:srgbClr val="FFFFFF"/>
        </a:accent3>
        <a:accent4>
          <a:srgbClr val="000000"/>
        </a:accent4>
        <a:accent5>
          <a:srgbClr val="B3CAE0"/>
        </a:accent5>
        <a:accent6>
          <a:srgbClr val="7CA4C4"/>
        </a:accent6>
        <a:hlink>
          <a:srgbClr val="BFD4E9"/>
        </a:hlink>
        <a:folHlink>
          <a:srgbClr val="9999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0</TotalTime>
  <Words>3930</Words>
  <Application>Microsoft Office PowerPoint</Application>
  <PresentationFormat>On-screen Show (4:3)</PresentationFormat>
  <Paragraphs>468</Paragraphs>
  <Slides>33</Slides>
  <Notes>4</Notes>
  <HiddenSlides>0</HiddenSlides>
  <MMClips>0</MMClips>
  <ScaleCrop>false</ScaleCrop>
  <HeadingPairs>
    <vt:vector size="4" baseType="variant">
      <vt:variant>
        <vt:lpstr>Theme</vt:lpstr>
      </vt:variant>
      <vt:variant>
        <vt:i4>2</vt:i4>
      </vt:variant>
      <vt:variant>
        <vt:lpstr>Slide Titles</vt:lpstr>
      </vt:variant>
      <vt:variant>
        <vt:i4>33</vt:i4>
      </vt:variant>
    </vt:vector>
  </HeadingPairs>
  <TitlesOfParts>
    <vt:vector size="35" baseType="lpstr">
      <vt:lpstr>Default Theme</vt:lpstr>
      <vt:lpstr>1_AG_Standard-Narrow Title Bar</vt:lpstr>
      <vt:lpstr>MLPs, REITs and YieldCos for Renewables Webinar 2.0 </vt:lpstr>
      <vt:lpstr>Entities Taxed Only Once</vt:lpstr>
      <vt:lpstr>What is a YieldCo?</vt:lpstr>
      <vt:lpstr>YieldCo – I-Bankers’ Rules of Thumb </vt:lpstr>
      <vt:lpstr>YieldCo Example – NRG Yield, Inc. </vt:lpstr>
      <vt:lpstr>NRG’s “YieldCo” Structure – Tax Treatment</vt:lpstr>
      <vt:lpstr>NextEra Energy Partners, LP</vt:lpstr>
      <vt:lpstr>Domestic Projects/Canadian Projects</vt:lpstr>
      <vt:lpstr>YieldCos Performance</vt:lpstr>
      <vt:lpstr>MLP Overview</vt:lpstr>
      <vt:lpstr>Similarities and Differences for MLP Units and Common Corporate Stock</vt:lpstr>
      <vt:lpstr>Master Limited Partnership (MLP) – Current Law</vt:lpstr>
      <vt:lpstr>Master Limited Partnership (MLP) – Current Law </vt:lpstr>
      <vt:lpstr>Relevant MLP Investment Classes</vt:lpstr>
      <vt:lpstr>MLP Market Cap by Sector</vt:lpstr>
      <vt:lpstr>MLP Applicability to Renewables Today</vt:lpstr>
      <vt:lpstr>MLP – Current Law – Renewables Structuring 10% Non-Qualifying Income</vt:lpstr>
      <vt:lpstr>MLP – Current Law – Corporate Subsidiary</vt:lpstr>
      <vt:lpstr>MLP Corporate Subsidiary Diagram</vt:lpstr>
      <vt:lpstr>MLP Corporate Subsidiary</vt:lpstr>
      <vt:lpstr>The Future for MLPs and Renewable Energy</vt:lpstr>
      <vt:lpstr>MLP With Tax Equity Investor if MLP Parity Act is Enacted</vt:lpstr>
      <vt:lpstr>MLP Legislative Change – Improve Secondary Market for Renewables Projects</vt:lpstr>
      <vt:lpstr>MLP Legislative Change – Technical Issues</vt:lpstr>
      <vt:lpstr>REIT Overview</vt:lpstr>
      <vt:lpstr>IRS’s Expansion of REIT Asset Classes</vt:lpstr>
      <vt:lpstr>2014: Proposed REIT Regulations for Solar</vt:lpstr>
      <vt:lpstr>REIT Investment in Renewables Under Existing Tax Requirements  </vt:lpstr>
      <vt:lpstr>REIT Tax Requirements </vt:lpstr>
      <vt:lpstr>David K. Burton, Partner New York  T +1 212.872.1068    F +1 212.872.1002 dburton@akingump.com </vt:lpstr>
      <vt:lpstr>David K. Burton, Partner New York T +1 212.872.1068    F +1 212.872.1002 dburton@akingump.com</vt:lpstr>
      <vt:lpstr>David K. Burton, Partner New York T +1 212.872.1068    F +1 212.872.1002 dburton@akingump.com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2013-05-03T15:50:41Z</dcterms:created>
  <dcterms:modified xsi:type="dcterms:W3CDTF">2014-09-12T16:24:39Z</dcterms:modified>
</cp:coreProperties>
</file>